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handoutMasterIdLst>
    <p:handoutMasterId r:id="rId77"/>
  </p:handoutMasterIdLst>
  <p:sldIdLst>
    <p:sldId id="333" r:id="rId3"/>
    <p:sldId id="334" r:id="rId4"/>
    <p:sldId id="336" r:id="rId5"/>
    <p:sldId id="267" r:id="rId6"/>
    <p:sldId id="775" r:id="rId7"/>
    <p:sldId id="409" r:id="rId8"/>
    <p:sldId id="776" r:id="rId9"/>
    <p:sldId id="777" r:id="rId10"/>
    <p:sldId id="778" r:id="rId11"/>
    <p:sldId id="779" r:id="rId12"/>
    <p:sldId id="780" r:id="rId13"/>
    <p:sldId id="781" r:id="rId14"/>
    <p:sldId id="875" r:id="rId15"/>
    <p:sldId id="876" r:id="rId16"/>
    <p:sldId id="782" r:id="rId17"/>
    <p:sldId id="879" r:id="rId18"/>
    <p:sldId id="450" r:id="rId19"/>
    <p:sldId id="783" r:id="rId20"/>
    <p:sldId id="837" r:id="rId21"/>
    <p:sldId id="839" r:id="rId22"/>
    <p:sldId id="838" r:id="rId23"/>
    <p:sldId id="841" r:id="rId24"/>
    <p:sldId id="840" r:id="rId25"/>
    <p:sldId id="842" r:id="rId26"/>
    <p:sldId id="843" r:id="rId27"/>
    <p:sldId id="844" r:id="rId28"/>
    <p:sldId id="454" r:id="rId29"/>
    <p:sldId id="882" r:id="rId30"/>
    <p:sldId id="883" r:id="rId31"/>
    <p:sldId id="884" r:id="rId32"/>
    <p:sldId id="885" r:id="rId33"/>
    <p:sldId id="886" r:id="rId34"/>
    <p:sldId id="887" r:id="rId35"/>
    <p:sldId id="888" r:id="rId36"/>
    <p:sldId id="889" r:id="rId37"/>
    <p:sldId id="890" r:id="rId38"/>
    <p:sldId id="845" r:id="rId39"/>
    <p:sldId id="846" r:id="rId40"/>
    <p:sldId id="847" r:id="rId41"/>
    <p:sldId id="849" r:id="rId42"/>
    <p:sldId id="848" r:id="rId43"/>
    <p:sldId id="850" r:id="rId44"/>
    <p:sldId id="851" r:id="rId45"/>
    <p:sldId id="852" r:id="rId46"/>
    <p:sldId id="853" r:id="rId47"/>
    <p:sldId id="861" r:id="rId48"/>
    <p:sldId id="862" r:id="rId49"/>
    <p:sldId id="881" r:id="rId50"/>
    <p:sldId id="863" r:id="rId51"/>
    <p:sldId id="864" r:id="rId52"/>
    <p:sldId id="865" r:id="rId53"/>
    <p:sldId id="866" r:id="rId54"/>
    <p:sldId id="867" r:id="rId55"/>
    <p:sldId id="868" r:id="rId56"/>
    <p:sldId id="869" r:id="rId57"/>
    <p:sldId id="880" r:id="rId58"/>
    <p:sldId id="870" r:id="rId59"/>
    <p:sldId id="871" r:id="rId60"/>
    <p:sldId id="872" r:id="rId61"/>
    <p:sldId id="873" r:id="rId62"/>
    <p:sldId id="874" r:id="rId63"/>
    <p:sldId id="465" r:id="rId64"/>
    <p:sldId id="462" r:id="rId65"/>
    <p:sldId id="481" r:id="rId66"/>
    <p:sldId id="482" r:id="rId67"/>
    <p:sldId id="484" r:id="rId68"/>
    <p:sldId id="485" r:id="rId69"/>
    <p:sldId id="486" r:id="rId70"/>
    <p:sldId id="487" r:id="rId71"/>
    <p:sldId id="463" r:id="rId72"/>
    <p:sldId id="496" r:id="rId73"/>
    <p:sldId id="472" r:id="rId74"/>
    <p:sldId id="344" r:id="rId76"/>
  </p:sldIdLst>
  <p:sldSz cx="12192000" cy="6858000"/>
  <p:notesSz cx="6858000" cy="9144000"/>
  <p:custDataLst>
    <p:tags r:id="rId8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FF"/>
    <a:srgbClr val="5B51FC"/>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722"/>
        <p:guide orient="horz" pos="2278"/>
        <p:guide pos="7260"/>
        <p:guide pos="3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2" Type="http://schemas.openxmlformats.org/officeDocument/2006/relationships/tags" Target="tags/tag144.xml"/><Relationship Id="rId81" Type="http://schemas.openxmlformats.org/officeDocument/2006/relationships/commentAuthors" Target="commentAuthors.xml"/><Relationship Id="rId80" Type="http://schemas.openxmlformats.org/officeDocument/2006/relationships/tableStyles" Target="tableStyles.xml"/><Relationship Id="rId8" Type="http://schemas.openxmlformats.org/officeDocument/2006/relationships/slide" Target="slides/slide6.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handoutMaster" Target="handoutMasters/handoutMaster1.xml"/><Relationship Id="rId76" Type="http://schemas.openxmlformats.org/officeDocument/2006/relationships/slide" Target="slides/slide73.xml"/><Relationship Id="rId75" Type="http://schemas.openxmlformats.org/officeDocument/2006/relationships/notesMaster" Target="notesMasters/notesMaster1.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8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8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80604020202020204" pitchFamily="34" charset="0"/>
        <a:buChar char="●"/>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80604020202020204" pitchFamily="34"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4.xml"/><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6.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0.xml"/><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6" Type="http://schemas.openxmlformats.org/officeDocument/2006/relationships/slideLayout" Target="../slideLayouts/slideLayout7.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3.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9.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0.xml"/><Relationship Id="rId2" Type="http://schemas.openxmlformats.org/officeDocument/2006/relationships/image" Target="../media/image29.png"/><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1.xml"/><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2.xml"/><Relationship Id="rId2" Type="http://schemas.openxmlformats.org/officeDocument/2006/relationships/image" Target="../media/image29.png"/><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3.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4.xml"/><Relationship Id="rId2" Type="http://schemas.openxmlformats.org/officeDocument/2006/relationships/image" Target="../media/image35.png"/><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5.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6.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8.xml"/><Relationship Id="rId2" Type="http://schemas.openxmlformats.org/officeDocument/2006/relationships/image" Target="../media/image44.pn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9.xml"/><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xml"/><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2.xml"/><Relationship Id="rId1"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3.xml"/><Relationship Id="rId1" Type="http://schemas.openxmlformats.org/officeDocument/2006/relationships/image" Target="../media/image49.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4.xml"/><Relationship Id="rId2" Type="http://schemas.openxmlformats.org/officeDocument/2006/relationships/image" Target="../media/image51.png"/><Relationship Id="rId1"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5.xml"/><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7.xml"/><Relationship Id="rId1" Type="http://schemas.openxmlformats.org/officeDocument/2006/relationships/image" Target="../media/image54.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8.xml"/><Relationship Id="rId2" Type="http://schemas.openxmlformats.org/officeDocument/2006/relationships/image" Target="../media/image56.png"/><Relationship Id="rId1" Type="http://schemas.openxmlformats.org/officeDocument/2006/relationships/image" Target="../media/image55.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9.xml"/><Relationship Id="rId2" Type="http://schemas.openxmlformats.org/officeDocument/2006/relationships/image" Target="../media/image58.png"/><Relationship Id="rId1"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0.xml"/><Relationship Id="rId1" Type="http://schemas.openxmlformats.org/officeDocument/2006/relationships/image" Target="../media/image59.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1.xml"/><Relationship Id="rId2" Type="http://schemas.openxmlformats.org/officeDocument/2006/relationships/image" Target="../media/image61.png"/><Relationship Id="rId1"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2.xml"/><Relationship Id="rId2" Type="http://schemas.openxmlformats.org/officeDocument/2006/relationships/image" Target="../media/image63.png"/><Relationship Id="rId1" Type="http://schemas.openxmlformats.org/officeDocument/2006/relationships/image" Target="../media/image62.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3.xml"/><Relationship Id="rId2" Type="http://schemas.openxmlformats.org/officeDocument/2006/relationships/image" Target="../media/image65.png"/><Relationship Id="rId1" Type="http://schemas.openxmlformats.org/officeDocument/2006/relationships/image" Target="../media/image64.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4.xml"/><Relationship Id="rId2" Type="http://schemas.openxmlformats.org/officeDocument/2006/relationships/image" Target="../media/image67.png"/><Relationship Id="rId1"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5.xml"/><Relationship Id="rId1"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6.xml"/><Relationship Id="rId1"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7.xml"/><Relationship Id="rId1"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8.xml"/><Relationship Id="rId1"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9.xml"/><Relationship Id="rId1" Type="http://schemas.openxmlformats.org/officeDocument/2006/relationships/image" Target="../media/image72.pn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0.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1.xml"/><Relationship Id="rId4" Type="http://schemas.openxmlformats.org/officeDocument/2006/relationships/image" Target="../media/image79.png"/><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image" Target="../media/image72.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3.xml"/><Relationship Id="rId2" Type="http://schemas.openxmlformats.org/officeDocument/2006/relationships/image" Target="../media/image81.png"/><Relationship Id="rId1" Type="http://schemas.openxmlformats.org/officeDocument/2006/relationships/image" Target="../media/image80.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5.xml"/><Relationship Id="rId1" Type="http://schemas.openxmlformats.org/officeDocument/2006/relationships/image" Target="../media/image83.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image" Target="../media/image85.png"/><Relationship Id="rId1" Type="http://schemas.openxmlformats.org/officeDocument/2006/relationships/image" Target="../media/image84.png"/></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7.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8.xml"/><Relationship Id="rId2" Type="http://schemas.openxmlformats.org/officeDocument/2006/relationships/image" Target="../media/image91.png"/><Relationship Id="rId1" Type="http://schemas.openxmlformats.org/officeDocument/2006/relationships/image" Target="../media/image90.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9.xml"/><Relationship Id="rId2" Type="http://schemas.openxmlformats.org/officeDocument/2006/relationships/image" Target="../media/image93.jpeg"/><Relationship Id="rId1" Type="http://schemas.openxmlformats.org/officeDocument/2006/relationships/image" Target="../media/image92.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0.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6.png"/><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1.xml"/><Relationship Id="rId2" Type="http://schemas.openxmlformats.org/officeDocument/2006/relationships/image" Target="../media/image98.png"/><Relationship Id="rId1" Type="http://schemas.openxmlformats.org/officeDocument/2006/relationships/image" Target="../media/image97.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2.xml"/><Relationship Id="rId2" Type="http://schemas.openxmlformats.org/officeDocument/2006/relationships/image" Target="../media/image100.png"/><Relationship Id="rId1" Type="http://schemas.openxmlformats.org/officeDocument/2006/relationships/image" Target="../media/image99.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43.xml"/><Relationship Id="rId1" Type="http://schemas.openxmlformats.org/officeDocument/2006/relationships/image" Target="../media/image10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2.xml"/><Relationship Id="rId2" Type="http://schemas.openxmlformats.org/officeDocument/2006/relationships/image" Target="../media/image6.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3.xml"/><Relationship Id="rId2" Type="http://schemas.openxmlformats.org/officeDocument/2006/relationships/image" Target="../media/image6.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0" y="0"/>
            <a:ext cx="12188190" cy="6858000"/>
          </a:xfrm>
          <a:prstGeom prst="rect">
            <a:avLst/>
          </a:prstGeom>
          <a:noFill/>
          <a:ln w="9525">
            <a:noFill/>
          </a:ln>
        </p:spPr>
      </p:pic>
      <p:sp>
        <p:nvSpPr>
          <p:cNvPr id="16" name="任意多边形: 形状 15"/>
          <p:cNvSpPr/>
          <p:nvPr/>
        </p:nvSpPr>
        <p:spPr>
          <a:xfrm>
            <a:off x="0" y="-121285"/>
            <a:ext cx="12192000" cy="6858635"/>
          </a:xfrm>
          <a:custGeom>
            <a:avLst/>
            <a:gdLst>
              <a:gd name="connsiteX0" fmla="*/ 0 w 12192000"/>
              <a:gd name="connsiteY0" fmla="*/ 3602277 h 6858002"/>
              <a:gd name="connsiteX1" fmla="*/ 82039 w 12192000"/>
              <a:gd name="connsiteY1" fmla="*/ 3649448 h 6858002"/>
              <a:gd name="connsiteX2" fmla="*/ 6096001 w 12192000"/>
              <a:gd name="connsiteY2" fmla="*/ 5172239 h 6858002"/>
              <a:gd name="connsiteX3" fmla="*/ 12109962 w 12192000"/>
              <a:gd name="connsiteY3" fmla="*/ 3649448 h 6858002"/>
              <a:gd name="connsiteX4" fmla="*/ 12192000 w 12192000"/>
              <a:gd name="connsiteY4" fmla="*/ 3602277 h 6858002"/>
              <a:gd name="connsiteX5" fmla="*/ 12192000 w 12192000"/>
              <a:gd name="connsiteY5" fmla="*/ 6858002 h 6858002"/>
              <a:gd name="connsiteX6" fmla="*/ 0 w 12192000"/>
              <a:gd name="connsiteY6" fmla="*/ 6858002 h 6858002"/>
              <a:gd name="connsiteX7" fmla="*/ 0 w 12192000"/>
              <a:gd name="connsiteY7" fmla="*/ 0 h 6858002"/>
              <a:gd name="connsiteX8" fmla="*/ 12192000 w 12192000"/>
              <a:gd name="connsiteY8" fmla="*/ 0 h 6858002"/>
              <a:gd name="connsiteX9" fmla="*/ 12192000 w 12192000"/>
              <a:gd name="connsiteY9" fmla="*/ 2 h 6858002"/>
              <a:gd name="connsiteX10" fmla="*/ 0 w 1219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2">
                <a:moveTo>
                  <a:pt x="0" y="3602277"/>
                </a:moveTo>
                <a:lnTo>
                  <a:pt x="82039" y="3649448"/>
                </a:lnTo>
                <a:cubicBezTo>
                  <a:pt x="1869768" y="4620601"/>
                  <a:pt x="3918463" y="5172239"/>
                  <a:pt x="6096001" y="5172239"/>
                </a:cubicBezTo>
                <a:cubicBezTo>
                  <a:pt x="8273538" y="5172239"/>
                  <a:pt x="10322233" y="4620601"/>
                  <a:pt x="12109962" y="3649448"/>
                </a:cubicBezTo>
                <a:lnTo>
                  <a:pt x="12192000" y="3602277"/>
                </a:lnTo>
                <a:lnTo>
                  <a:pt x="12192000" y="6858002"/>
                </a:lnTo>
                <a:lnTo>
                  <a:pt x="0" y="6858002"/>
                </a:lnTo>
                <a:close/>
                <a:moveTo>
                  <a:pt x="0" y="0"/>
                </a:moveTo>
                <a:lnTo>
                  <a:pt x="12192000" y="0"/>
                </a:lnTo>
                <a:lnTo>
                  <a:pt x="12192000" y="2"/>
                </a:lnTo>
                <a:lnTo>
                  <a:pt x="0" y="2"/>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11" name="任意多边形: 形状 10"/>
          <p:cNvSpPr/>
          <p:nvPr/>
        </p:nvSpPr>
        <p:spPr>
          <a:xfrm>
            <a:off x="-3810" y="0"/>
            <a:ext cx="12192000" cy="5172237"/>
          </a:xfrm>
          <a:custGeom>
            <a:avLst/>
            <a:gdLst>
              <a:gd name="connsiteX0" fmla="*/ 0 w 12192000"/>
              <a:gd name="connsiteY0" fmla="*/ 0 h 5172237"/>
              <a:gd name="connsiteX1" fmla="*/ 12192000 w 12192000"/>
              <a:gd name="connsiteY1" fmla="*/ 0 h 5172237"/>
              <a:gd name="connsiteX2" fmla="*/ 12192000 w 12192000"/>
              <a:gd name="connsiteY2" fmla="*/ 3602275 h 5172237"/>
              <a:gd name="connsiteX3" fmla="*/ 12109962 w 12192000"/>
              <a:gd name="connsiteY3" fmla="*/ 3649446 h 5172237"/>
              <a:gd name="connsiteX4" fmla="*/ 6096001 w 12192000"/>
              <a:gd name="connsiteY4" fmla="*/ 5172237 h 5172237"/>
              <a:gd name="connsiteX5" fmla="*/ 82039 w 12192000"/>
              <a:gd name="connsiteY5" fmla="*/ 3649446 h 5172237"/>
              <a:gd name="connsiteX6" fmla="*/ 0 w 12192000"/>
              <a:gd name="connsiteY6" fmla="*/ 3602275 h 517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72237">
                <a:moveTo>
                  <a:pt x="0" y="0"/>
                </a:moveTo>
                <a:lnTo>
                  <a:pt x="12192000" y="0"/>
                </a:lnTo>
                <a:lnTo>
                  <a:pt x="12192000" y="3602275"/>
                </a:lnTo>
                <a:lnTo>
                  <a:pt x="12109962" y="3649446"/>
                </a:lnTo>
                <a:cubicBezTo>
                  <a:pt x="10322233" y="4620599"/>
                  <a:pt x="8273538" y="5172237"/>
                  <a:pt x="6096001" y="5172237"/>
                </a:cubicBezTo>
                <a:cubicBezTo>
                  <a:pt x="3918463" y="5172237"/>
                  <a:pt x="1869768" y="4620599"/>
                  <a:pt x="82039" y="3649446"/>
                </a:cubicBezTo>
                <a:lnTo>
                  <a:pt x="0" y="3602275"/>
                </a:lnTo>
                <a:close/>
              </a:path>
            </a:pathLst>
          </a:custGeom>
          <a:gradFill>
            <a:gsLst>
              <a:gs pos="100000">
                <a:srgbClr val="371ED0">
                  <a:alpha val="92000"/>
                </a:srgbClr>
              </a:gs>
              <a:gs pos="0">
                <a:srgbClr val="0C6DE2">
                  <a:alpha val="8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0" name="任意多边形: 形状 19"/>
          <p:cNvSpPr/>
          <p:nvPr/>
        </p:nvSpPr>
        <p:spPr>
          <a:xfrm>
            <a:off x="0" y="3490969"/>
            <a:ext cx="12192000" cy="1681268"/>
          </a:xfrm>
          <a:custGeom>
            <a:avLst/>
            <a:gdLst>
              <a:gd name="connsiteX0" fmla="*/ 0 w 12192000"/>
              <a:gd name="connsiteY0" fmla="*/ 0 h 1681268"/>
              <a:gd name="connsiteX1" fmla="*/ 82039 w 12192000"/>
              <a:gd name="connsiteY1" fmla="*/ 47171 h 1681268"/>
              <a:gd name="connsiteX2" fmla="*/ 6096001 w 12192000"/>
              <a:gd name="connsiteY2" fmla="*/ 1569962 h 1681268"/>
              <a:gd name="connsiteX3" fmla="*/ 12109962 w 12192000"/>
              <a:gd name="connsiteY3" fmla="*/ 47171 h 1681268"/>
              <a:gd name="connsiteX4" fmla="*/ 12192000 w 12192000"/>
              <a:gd name="connsiteY4" fmla="*/ 0 h 1681268"/>
              <a:gd name="connsiteX5" fmla="*/ 12192000 w 12192000"/>
              <a:gd name="connsiteY5" fmla="*/ 111306 h 1681268"/>
              <a:gd name="connsiteX6" fmla="*/ 12109962 w 12192000"/>
              <a:gd name="connsiteY6" fmla="*/ 158477 h 1681268"/>
              <a:gd name="connsiteX7" fmla="*/ 6096001 w 12192000"/>
              <a:gd name="connsiteY7" fmla="*/ 1681268 h 1681268"/>
              <a:gd name="connsiteX8" fmla="*/ 82039 w 12192000"/>
              <a:gd name="connsiteY8" fmla="*/ 158477 h 1681268"/>
              <a:gd name="connsiteX9" fmla="*/ 0 w 12192000"/>
              <a:gd name="connsiteY9" fmla="*/ 111306 h 16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81268">
                <a:moveTo>
                  <a:pt x="0" y="0"/>
                </a:moveTo>
                <a:lnTo>
                  <a:pt x="82039" y="47171"/>
                </a:lnTo>
                <a:cubicBezTo>
                  <a:pt x="1869768" y="1018324"/>
                  <a:pt x="3918463" y="1569962"/>
                  <a:pt x="6096001" y="1569962"/>
                </a:cubicBezTo>
                <a:cubicBezTo>
                  <a:pt x="8273538" y="1569962"/>
                  <a:pt x="10322233" y="1018324"/>
                  <a:pt x="12109962" y="47171"/>
                </a:cubicBezTo>
                <a:lnTo>
                  <a:pt x="12192000" y="0"/>
                </a:lnTo>
                <a:lnTo>
                  <a:pt x="12192000" y="111306"/>
                </a:lnTo>
                <a:lnTo>
                  <a:pt x="12109962" y="158477"/>
                </a:lnTo>
                <a:cubicBezTo>
                  <a:pt x="10322233" y="1129630"/>
                  <a:pt x="8273538" y="1681268"/>
                  <a:pt x="6096001" y="1681268"/>
                </a:cubicBezTo>
                <a:cubicBezTo>
                  <a:pt x="3918463" y="1681268"/>
                  <a:pt x="1869768" y="1129630"/>
                  <a:pt x="82039" y="158477"/>
                </a:cubicBezTo>
                <a:lnTo>
                  <a:pt x="0" y="111306"/>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 name="标题 1"/>
          <p:cNvSpPr>
            <a:spLocks noGrp="1"/>
          </p:cNvSpPr>
          <p:nvPr>
            <p:ph type="ctrTitle"/>
            <p:custDataLst>
              <p:tags r:id="rId2"/>
            </p:custDataLst>
          </p:nvPr>
        </p:nvSpPr>
        <p:spPr>
          <a:xfrm>
            <a:off x="883285" y="1534160"/>
            <a:ext cx="10314305" cy="2661285"/>
          </a:xfrm>
        </p:spPr>
        <p:txBody>
          <a:bodyPr>
            <a:noAutofit/>
          </a:bodyPr>
          <a:p>
            <a:pPr algn="ctr"/>
            <a:r>
              <a:rPr 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广西制造业企业培优育强服务券管理平台操作流程</a:t>
            </a:r>
            <a:r>
              <a:rPr lang="en-US" alt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                            </a:t>
            </a:r>
            <a:r>
              <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t>（服务商）</a:t>
            </a:r>
            <a:br>
              <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br>
            <a:r>
              <a:rPr lang="en-US" alt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t>2025</a:t>
            </a:r>
            <a:r>
              <a:rPr lang="zh-CN" altLang="en-US" sz="4800">
                <a:solidFill>
                  <a:schemeClr val="bg1"/>
                </a:solidFill>
                <a:latin typeface="思源黑体 CN Heavy" panose="020B0A00000000000000" charset="-122"/>
                <a:ea typeface="思源黑体 CN Heavy" panose="020B0A00000000000000" charset="-122"/>
                <a:cs typeface="思源黑体 CN Heavy" panose="020B0A00000000000000" charset="-122"/>
              </a:rPr>
              <a:t>年</a:t>
            </a:r>
            <a:r>
              <a:rPr lang="en-US" alt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t>5</a:t>
            </a:r>
            <a:r>
              <a:rPr lang="zh-CN" altLang="en-US" sz="4800">
                <a:solidFill>
                  <a:schemeClr val="bg1"/>
                </a:solidFill>
                <a:latin typeface="思源黑体 CN Heavy" panose="020B0A00000000000000" charset="-122"/>
                <a:ea typeface="思源黑体 CN Heavy" panose="020B0A00000000000000" charset="-122"/>
                <a:cs typeface="思源黑体 CN Heavy" panose="020B0A00000000000000" charset="-122"/>
              </a:rPr>
              <a:t>月</a:t>
            </a:r>
            <a:endParaRPr lang="zh-CN" altLang="en-US" sz="4800">
              <a:solidFill>
                <a:schemeClr val="bg1"/>
              </a:solidFill>
              <a:latin typeface="思源黑体 CN Heavy" panose="020B0A00000000000000" charset="-122"/>
              <a:ea typeface="思源黑体 CN Heavy" panose="020B0A00000000000000" charset="-122"/>
              <a:cs typeface="思源黑体 CN Heavy" panose="020B0A00000000000000" charset="-122"/>
            </a:endParaRPr>
          </a:p>
        </p:txBody>
      </p:sp>
      <p:grpSp>
        <p:nvGrpSpPr>
          <p:cNvPr id="12" name="组合 11"/>
          <p:cNvGrpSpPr/>
          <p:nvPr/>
        </p:nvGrpSpPr>
        <p:grpSpPr>
          <a:xfrm>
            <a:off x="2882265" y="4699000"/>
            <a:ext cx="10049510" cy="695325"/>
            <a:chOff x="2436" y="6600"/>
            <a:chExt cx="6390" cy="1095"/>
          </a:xfrm>
        </p:grpSpPr>
        <p:sp>
          <p:nvSpPr>
            <p:cNvPr id="6" name="矩形: 圆角 23"/>
            <p:cNvSpPr/>
            <p:nvPr/>
          </p:nvSpPr>
          <p:spPr>
            <a:xfrm>
              <a:off x="2436" y="6600"/>
              <a:ext cx="3735" cy="1095"/>
            </a:xfrm>
            <a:prstGeom prst="roundRect">
              <a:avLst>
                <a:gd name="adj" fmla="val 50000"/>
              </a:avLst>
            </a:prstGeom>
            <a:solidFill>
              <a:schemeClr val="bg1"/>
            </a:solidFill>
            <a:ln>
              <a:noFill/>
            </a:ln>
            <a:effectLst>
              <a:outerShdw blurRad="2667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cs typeface="思源黑体 CN Bold" panose="020B0800000000000000" pitchFamily="34" charset="-122"/>
              </a:endParaRPr>
            </a:p>
          </p:txBody>
        </p:sp>
        <p:sp>
          <p:nvSpPr>
            <p:cNvPr id="8" name="文本框 7"/>
            <p:cNvSpPr txBox="1"/>
            <p:nvPr/>
          </p:nvSpPr>
          <p:spPr>
            <a:xfrm>
              <a:off x="2835" y="6785"/>
              <a:ext cx="5991" cy="725"/>
            </a:xfrm>
            <a:prstGeom prst="rect">
              <a:avLst/>
            </a:prstGeom>
            <a:noFill/>
          </p:spPr>
          <p:txBody>
            <a:bodyPr wrap="square" rtlCol="0" anchor="t">
              <a:spAutoFit/>
            </a:bodyPr>
            <a:p>
              <a:pPr algn="l"/>
              <a:r>
                <a:rPr lang="zh-CN" altLang="en-US" sz="2400" b="1">
                  <a:solidFill>
                    <a:srgbClr val="0066FF"/>
                  </a:solidFill>
                  <a:latin typeface="思源黑体 CN Medium" panose="020B0600000000000000" charset="-122"/>
                  <a:ea typeface="思源黑体 CN Medium" panose="020B0600000000000000" charset="-122"/>
                  <a:cs typeface="思源黑体 CN Medium" panose="020B0600000000000000" charset="-122"/>
                  <a:sym typeface="+mn-ea"/>
                </a:rPr>
                <a:t>广西工业促进和中小企业服务中心</a:t>
              </a:r>
              <a:endParaRPr lang="zh-CN" altLang="en-US" sz="2400" b="1">
                <a:solidFill>
                  <a:srgbClr val="0066FF"/>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69469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5</a:t>
            </a:r>
            <a:r>
              <a:rPr b="1">
                <a:latin typeface="微软雅黑" panose="020B0503020204020204" charset="-122"/>
                <a:ea typeface="微软雅黑" panose="020B0503020204020204" charset="-122"/>
                <a:cs typeface="微软雅黑" panose="020B0503020204020204" charset="-122"/>
              </a:rPr>
              <a:t>.1</a:t>
            </a:r>
            <a:r>
              <a:rPr lang="en-US"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【企业信息】填写</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注册成功后自动登录进入“个人中心”页面，在【基本信息】页签下点击“去企业信息认证”。</a:t>
            </a:r>
            <a:r>
              <a:rPr lang="zh-CN">
                <a:latin typeface="微软雅黑" panose="020B0503020204020204" charset="-122"/>
                <a:ea typeface="微软雅黑" panose="020B0503020204020204" charset="-122"/>
                <a:cs typeface="微软雅黑" panose="020B0503020204020204" charset="-122"/>
              </a:rPr>
              <a:t>根据身份角色进行选择，选择后跳转至</a:t>
            </a:r>
            <a:r>
              <a:rPr lang="zh-CN">
                <a:latin typeface="微软雅黑" panose="020B0503020204020204" charset="-122"/>
                <a:ea typeface="微软雅黑" panose="020B0503020204020204" charset="-122"/>
                <a:cs typeface="微软雅黑" panose="020B0503020204020204" charset="-122"/>
              </a:rPr>
              <a:t>下一步。</a:t>
            </a:r>
            <a:endParaRPr lang="zh-CN">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tretch>
            <a:fillRect/>
          </a:stretch>
        </p:blipFill>
        <p:spPr>
          <a:xfrm>
            <a:off x="177165" y="2341880"/>
            <a:ext cx="5861685" cy="4191000"/>
          </a:xfrm>
          <a:prstGeom prst="rect">
            <a:avLst/>
          </a:prstGeom>
        </p:spPr>
      </p:pic>
      <p:pic>
        <p:nvPicPr>
          <p:cNvPr id="13" name="图片 12"/>
          <p:cNvPicPr>
            <a:picLocks noChangeAspect="1"/>
          </p:cNvPicPr>
          <p:nvPr/>
        </p:nvPicPr>
        <p:blipFill>
          <a:blip r:embed="rId2"/>
          <a:srcRect l="8562" r="7052"/>
          <a:stretch>
            <a:fillRect/>
          </a:stretch>
        </p:blipFill>
        <p:spPr>
          <a:xfrm>
            <a:off x="6038850" y="2352040"/>
            <a:ext cx="5977890" cy="4184015"/>
          </a:xfrm>
          <a:prstGeom prst="rect">
            <a:avLst/>
          </a:prstGeom>
        </p:spPr>
      </p:pic>
      <p:sp>
        <p:nvSpPr>
          <p:cNvPr id="14" name="文本框 13"/>
          <p:cNvSpPr txBox="1"/>
          <p:nvPr/>
        </p:nvSpPr>
        <p:spPr>
          <a:xfrm>
            <a:off x="6366510" y="3755390"/>
            <a:ext cx="5351780" cy="1861185"/>
          </a:xfrm>
          <a:prstGeom prst="rect">
            <a:avLst/>
          </a:prstGeom>
          <a:ln w="28575" cmpd="sng">
            <a:solidFill>
              <a:srgbClr val="FF0000"/>
            </a:solidFill>
            <a:prstDash val="solid"/>
          </a:ln>
        </p:spPr>
        <p:txBody>
          <a:bodyPr wrap="square">
            <a:noAutofit/>
          </a:bodyPr>
          <a:p>
            <a:pPr algn="l"/>
            <a:endParaRPr lang="zh-CN" altLang="en-US" sz="1800">
              <a:noFill/>
              <a:latin typeface="Arial" panose="02080604020202020204" pitchFamily="34" charset="0"/>
              <a:ea typeface="微软雅黑" panose="020B0503020204020204" charset="-122"/>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1020445"/>
            <a:ext cx="11161395" cy="694690"/>
          </a:xfrm>
          <a:prstGeom prst="rect">
            <a:avLst/>
          </a:prstGeom>
        </p:spPr>
        <p:txBody>
          <a:bodyPr>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rPr>
              <a:t>选择企业类型后，继续填写企业的相关信息，填写完成后勾选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已阅读并同意</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，继续点击</a:t>
            </a:r>
            <a:r>
              <a:rPr lang="zh-CN" altLang="en-US">
                <a:latin typeface="微软雅黑" panose="020B0503020204020204" charset="-122"/>
                <a:ea typeface="微软雅黑" panose="020B0503020204020204" charset="-122"/>
                <a:cs typeface="微软雅黑" panose="020B0503020204020204" charset="-122"/>
              </a:rPr>
              <a:t>下一步。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descr="e6cda895cb190797790f8a1a21a37bf"/>
          <p:cNvPicPr>
            <a:picLocks noChangeAspect="1"/>
          </p:cNvPicPr>
          <p:nvPr/>
        </p:nvPicPr>
        <p:blipFill>
          <a:blip r:embed="rId1"/>
          <a:stretch>
            <a:fillRect/>
          </a:stretch>
        </p:blipFill>
        <p:spPr>
          <a:xfrm>
            <a:off x="1134745" y="1442720"/>
            <a:ext cx="9217660" cy="532638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732155"/>
            <a:ext cx="11161395" cy="694690"/>
          </a:xfrm>
          <a:prstGeom prst="rect">
            <a:avLst/>
          </a:prstGeom>
        </p:spPr>
        <p:txBody>
          <a:bodyPr>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rPr>
              <a:t>5.2  </a:t>
            </a:r>
            <a:r>
              <a:rPr lang="zh-CN" altLang="en-US" b="1">
                <a:latin typeface="微软雅黑" panose="020B0503020204020204" charset="-122"/>
                <a:ea typeface="微软雅黑" panose="020B0503020204020204" charset="-122"/>
                <a:cs typeface="微软雅黑" panose="020B0503020204020204" charset="-122"/>
              </a:rPr>
              <a:t>指定</a:t>
            </a:r>
            <a:r>
              <a:rPr lang="zh-CN" altLang="en-US" b="1">
                <a:latin typeface="微软雅黑" panose="020B0503020204020204" charset="-122"/>
                <a:ea typeface="微软雅黑" panose="020B0503020204020204" charset="-122"/>
                <a:cs typeface="微软雅黑" panose="020B0503020204020204" charset="-122"/>
              </a:rPr>
              <a:t>经办人</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若企业需指定经办人代理法人在平台完成服务券配额申请、申请成为服务商、服务交易等相关操作，则可在此页面填写经办人信息进行指定。填写完成后点击</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下一步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即可完成企业信息</a:t>
            </a:r>
            <a:r>
              <a:rPr lang="zh-CN" altLang="en-US">
                <a:latin typeface="微软雅黑" panose="020B0503020204020204" charset="-122"/>
                <a:ea typeface="微软雅黑" panose="020B0503020204020204" charset="-122"/>
                <a:cs typeface="微软雅黑" panose="020B0503020204020204" charset="-122"/>
              </a:rPr>
              <a:t>认证。（若无需指定经办人，则默认将由法人咨询完成上述</a:t>
            </a:r>
            <a:r>
              <a:rPr lang="zh-CN" altLang="en-US">
                <a:latin typeface="微软雅黑" panose="020B0503020204020204" charset="-122"/>
                <a:ea typeface="微软雅黑" panose="020B0503020204020204" charset="-122"/>
                <a:cs typeface="微软雅黑" panose="020B0503020204020204" charset="-122"/>
              </a:rPr>
              <a:t>操作）</a:t>
            </a:r>
            <a:endParaRPr lang="zh-CN" alt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descr="81a297c1b7b7eff474c05646e96a2c7"/>
          <p:cNvPicPr>
            <a:picLocks noChangeAspect="1"/>
          </p:cNvPicPr>
          <p:nvPr/>
        </p:nvPicPr>
        <p:blipFill>
          <a:blip r:embed="rId1"/>
          <a:srcRect l="6646" t="6534" r="7599" b="2295"/>
          <a:stretch>
            <a:fillRect/>
          </a:stretch>
        </p:blipFill>
        <p:spPr>
          <a:xfrm>
            <a:off x="247015" y="2477770"/>
            <a:ext cx="5729605" cy="4063365"/>
          </a:xfrm>
          <a:prstGeom prst="rect">
            <a:avLst/>
          </a:prstGeom>
        </p:spPr>
      </p:pic>
      <p:pic>
        <p:nvPicPr>
          <p:cNvPr id="6" name="图片 5" descr="63a651e4e71cd874555c2de8ed3e906"/>
          <p:cNvPicPr>
            <a:picLocks noChangeAspect="1"/>
          </p:cNvPicPr>
          <p:nvPr/>
        </p:nvPicPr>
        <p:blipFill>
          <a:blip r:embed="rId2"/>
          <a:srcRect l="10358" r="10124" b="6534"/>
          <a:stretch>
            <a:fillRect/>
          </a:stretch>
        </p:blipFill>
        <p:spPr>
          <a:xfrm>
            <a:off x="6095365" y="2447290"/>
            <a:ext cx="5946140" cy="4124325"/>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1020445"/>
            <a:ext cx="11161395" cy="694690"/>
          </a:xfrm>
          <a:prstGeom prst="rect">
            <a:avLst/>
          </a:prstGeom>
        </p:spPr>
        <p:txBody>
          <a:bodyPr>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rPr>
              <a:t>在安全设置中更改企业绑定手机号及密码</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435735" y="1612900"/>
            <a:ext cx="7787640" cy="352044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1020445"/>
            <a:ext cx="11161395" cy="694690"/>
          </a:xfrm>
          <a:prstGeom prst="rect">
            <a:avLst/>
          </a:prstGeom>
        </p:spPr>
        <p:txBody>
          <a:bodyPr>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rPr>
              <a:t>完善支付认证、开票信息</a:t>
            </a:r>
            <a:endParaRPr lang="zh-CN">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901700" y="2116455"/>
            <a:ext cx="9093835" cy="36620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fontAlgn="auto">
              <a:lnSpc>
                <a:spcPct val="150000"/>
              </a:lnSpc>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 在【支付认证】页签下，填写银行开户名、开户银行、开户所在地、开户支行名称、银行账号，点击“保存”按钮即可</a:t>
            </a:r>
            <a:r>
              <a:rPr lang="zh-CN" altLang="en-US">
                <a:latin typeface="微软雅黑" panose="020B0503020204020204" charset="-122"/>
                <a:ea typeface="微软雅黑" panose="020B0503020204020204" charset="-122"/>
                <a:cs typeface="微软雅黑" panose="020B0503020204020204" charset="-122"/>
                <a:sym typeface="+mn-ea"/>
              </a:rPr>
              <a:t>。</a:t>
            </a:r>
            <a:r>
              <a:rPr lang="en-US" altLang="zh-CN">
                <a:latin typeface="微软雅黑" panose="020B0503020204020204" charset="-122"/>
                <a:ea typeface="微软雅黑" panose="020B0503020204020204" charset="-122"/>
                <a:cs typeface="微软雅黑" panose="020B0503020204020204" charset="-122"/>
                <a:sym typeface="+mn-ea"/>
              </a:rPr>
              <a:t>（填写的银行账号仅作为贵单位在“广西</a:t>
            </a:r>
            <a:r>
              <a:rPr lang="zh-CN" altLang="en-US">
                <a:latin typeface="微软雅黑" panose="020B0503020204020204" charset="-122"/>
                <a:ea typeface="微软雅黑" panose="020B0503020204020204" charset="-122"/>
                <a:cs typeface="微软雅黑" panose="020B0503020204020204" charset="-122"/>
                <a:sym typeface="+mn-ea"/>
              </a:rPr>
              <a:t>制造业</a:t>
            </a:r>
            <a:r>
              <a:rPr lang="en-US" altLang="zh-CN">
                <a:latin typeface="微软雅黑" panose="020B0503020204020204" charset="-122"/>
                <a:ea typeface="微软雅黑" panose="020B0503020204020204" charset="-122"/>
                <a:cs typeface="微软雅黑" panose="020B0503020204020204" charset="-122"/>
                <a:sym typeface="+mn-ea"/>
              </a:rPr>
              <a:t>企业培优育强服务券</a:t>
            </a:r>
            <a:r>
              <a:rPr lang="zh-CN" altLang="en-US">
                <a:latin typeface="微软雅黑" panose="020B0503020204020204" charset="-122"/>
                <a:ea typeface="微软雅黑" panose="020B0503020204020204" charset="-122"/>
                <a:cs typeface="微软雅黑" panose="020B0503020204020204" charset="-122"/>
                <a:sym typeface="+mn-ea"/>
              </a:rPr>
              <a:t>管理</a:t>
            </a:r>
            <a:r>
              <a:rPr lang="en-US" altLang="zh-CN">
                <a:latin typeface="微软雅黑" panose="020B0503020204020204" charset="-122"/>
                <a:ea typeface="微软雅黑" panose="020B0503020204020204" charset="-122"/>
                <a:cs typeface="微软雅黑" panose="020B0503020204020204" charset="-122"/>
                <a:sym typeface="+mn-ea"/>
              </a:rPr>
              <a:t>平台</a:t>
            </a:r>
            <a:r>
              <a:rPr lang="en-US" altLang="zh-CN">
                <a:latin typeface="微软雅黑" panose="020B0503020204020204" charset="-122"/>
                <a:ea typeface="微软雅黑" panose="020B0503020204020204" charset="-122"/>
                <a:cs typeface="微软雅黑" panose="020B0503020204020204" charset="-122"/>
                <a:sym typeface="+mn-ea"/>
              </a:rPr>
              <a:t>”在线支付收款、退款指定账户）</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142490" y="2237105"/>
            <a:ext cx="8230235" cy="45847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779780" y="1339850"/>
            <a:ext cx="9573895" cy="1172210"/>
          </a:xfrm>
          <a:prstGeom prst="rect">
            <a:avLst/>
          </a:prstGeom>
          <a:noFill/>
        </p:spPr>
        <p:txBody>
          <a:bodyPr wrap="square" rtlCol="0" anchor="t">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进入平台首页，可在首页右侧下滑查看通知公告，通知公告会发布服务券相关的公告与提示，点击即可查看通知详细内容</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779780" y="941705"/>
            <a:ext cx="2994660" cy="39052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5</a:t>
            </a:r>
            <a:r>
              <a:rPr b="1">
                <a:latin typeface="微软雅黑" panose="020B0503020204020204" charset="-122"/>
                <a:ea typeface="微软雅黑" panose="020B0503020204020204" charset="-122"/>
                <a:cs typeface="微软雅黑" panose="020B0503020204020204" charset="-122"/>
                <a:sym typeface="+mn-ea"/>
              </a:rPr>
              <a:t>.1</a:t>
            </a:r>
            <a:r>
              <a:rPr lang="en-US" b="1">
                <a:latin typeface="微软雅黑" panose="020B0503020204020204" charset="-122"/>
                <a:ea typeface="微软雅黑" panose="020B0503020204020204" charset="-122"/>
                <a:cs typeface="微软雅黑" panose="020B0503020204020204" charset="-122"/>
                <a:sym typeface="+mn-ea"/>
              </a:rPr>
              <a:t>  </a:t>
            </a:r>
            <a:r>
              <a:rPr lang="zh-CN" altLang="en-US" b="1">
                <a:latin typeface="微软雅黑" panose="020B0503020204020204" charset="-122"/>
                <a:ea typeface="微软雅黑" panose="020B0503020204020204" charset="-122"/>
                <a:cs typeface="微软雅黑" panose="020B0503020204020204" charset="-122"/>
                <a:sym typeface="+mn-ea"/>
              </a:rPr>
              <a:t>查看通知公告</a:t>
            </a:r>
            <a:endParaRPr lang="zh-CN" altLang="en-US" b="1">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ee03f756f08dc206516c6e43ab0d4e5"/>
          <p:cNvPicPr>
            <a:picLocks noChangeAspect="1"/>
          </p:cNvPicPr>
          <p:nvPr/>
        </p:nvPicPr>
        <p:blipFill>
          <a:blip r:embed="rId1"/>
          <a:srcRect l="12396"/>
          <a:stretch>
            <a:fillRect/>
          </a:stretch>
        </p:blipFill>
        <p:spPr>
          <a:xfrm>
            <a:off x="250190" y="2512060"/>
            <a:ext cx="5303520" cy="4142740"/>
          </a:xfrm>
          <a:prstGeom prst="rect">
            <a:avLst/>
          </a:prstGeom>
        </p:spPr>
      </p:pic>
      <p:pic>
        <p:nvPicPr>
          <p:cNvPr id="7" name="图片 6"/>
          <p:cNvPicPr>
            <a:picLocks noChangeAspect="1"/>
          </p:cNvPicPr>
          <p:nvPr/>
        </p:nvPicPr>
        <p:blipFill>
          <a:blip r:embed="rId2"/>
          <a:stretch>
            <a:fillRect/>
          </a:stretch>
        </p:blipFill>
        <p:spPr>
          <a:xfrm>
            <a:off x="5781040" y="2512060"/>
            <a:ext cx="6163945" cy="414782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159635" y="2723515"/>
            <a:ext cx="792480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服务商申请流程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grpSp>
        <p:nvGrpSpPr>
          <p:cNvPr id="13" name="组合 12"/>
          <p:cNvGrpSpPr/>
          <p:nvPr/>
        </p:nvGrpSpPr>
        <p:grpSpPr>
          <a:xfrm>
            <a:off x="502080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第三章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450215" indent="-450215" algn="just" defTabSz="266700" fontAlgn="auto">
              <a:lnSpc>
                <a:spcPct val="150000"/>
              </a:lnSpc>
              <a:spcBef>
                <a:spcPct val="0"/>
              </a:spcBef>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6.1 </a:t>
            </a:r>
            <a:r>
              <a:rPr lang="zh-CN" altLang="en-US" b="1">
                <a:latin typeface="微软雅黑" panose="020B0503020204020204" charset="-122"/>
                <a:ea typeface="微软雅黑" panose="020B0503020204020204" charset="-122"/>
                <a:cs typeface="微软雅黑" panose="020B0503020204020204" charset="-122"/>
                <a:sym typeface="+mn-ea"/>
              </a:rPr>
              <a:t>申请成为服务商入口：</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入口一：在首页点击“申请成为服务商”，可跳转至服务商入驻申请页面。</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168400" y="1968500"/>
            <a:ext cx="9000000" cy="4170157"/>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450215" indent="-450215" algn="just" defTabSz="266700" fontAlgn="auto">
              <a:lnSpc>
                <a:spcPct val="150000"/>
              </a:lnSpc>
              <a:spcBef>
                <a:spcPct val="0"/>
              </a:spcBef>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6.1.2.  </a:t>
            </a:r>
            <a:r>
              <a:rPr lang="zh-CN" altLang="en-US" b="1">
                <a:latin typeface="微软雅黑" panose="020B0503020204020204" charset="-122"/>
                <a:ea typeface="微软雅黑" panose="020B0503020204020204" charset="-122"/>
                <a:cs typeface="微软雅黑" panose="020B0503020204020204" charset="-122"/>
                <a:sym typeface="+mn-ea"/>
              </a:rPr>
              <a:t>入口二：</a:t>
            </a:r>
            <a:endParaRPr lang="zh-CN" altLang="en-US" b="1">
              <a:latin typeface="微软雅黑" panose="020B0503020204020204" charset="-122"/>
              <a:ea typeface="微软雅黑" panose="020B0503020204020204" charset="-122"/>
              <a:cs typeface="微软雅黑" panose="020B0503020204020204" charset="-122"/>
            </a:endParaRPr>
          </a:p>
          <a:p>
            <a:pPr marL="0"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在个人中心点击“申请入驻”，可跳转至服务商入驻申请页面。</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rcRect t="833"/>
          <a:stretch>
            <a:fillRect/>
          </a:stretch>
        </p:blipFill>
        <p:spPr>
          <a:xfrm>
            <a:off x="1765935" y="1840865"/>
            <a:ext cx="8413115" cy="48387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2223" y="1150378"/>
            <a:ext cx="3925570" cy="922020"/>
          </a:xfrm>
          <a:prstGeom prst="rect">
            <a:avLst/>
          </a:prstGeom>
          <a:noFill/>
        </p:spPr>
        <p:txBody>
          <a:bodyPr wrap="none" rtlCol="0" anchor="t">
            <a:spAutoFit/>
          </a:bodyPr>
          <a:lstStyle/>
          <a:p>
            <a:pPr lvl="0" algn="l">
              <a:buClrTx/>
              <a:buSzTx/>
              <a:buFontTx/>
            </a:pPr>
            <a:r>
              <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rPr>
              <a:t>CONTENTS</a:t>
            </a:r>
            <a:endPar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2" name="文本框 1"/>
          <p:cNvSpPr txBox="1"/>
          <p:nvPr/>
        </p:nvSpPr>
        <p:spPr>
          <a:xfrm>
            <a:off x="875228" y="377473"/>
            <a:ext cx="2631440" cy="1568450"/>
          </a:xfrm>
          <a:prstGeom prst="rect">
            <a:avLst/>
          </a:prstGeom>
          <a:noFill/>
        </p:spPr>
        <p:txBody>
          <a:bodyPr vert="horz" wrap="none" lIns="91440" tIns="45720" rIns="91440" bIns="45720" rtlCol="0" anchor="t" anchorCtr="0">
            <a:spAutoFit/>
          </a:bodyPr>
          <a:lstStyle/>
          <a:p>
            <a:pPr lvl="0" algn="l">
              <a:buClrTx/>
              <a:buSzTx/>
              <a:buFontTx/>
            </a:pPr>
            <a:r>
              <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目录</a:t>
            </a:r>
            <a:endPar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6" name="矩形 5"/>
          <p:cNvSpPr/>
          <p:nvPr/>
        </p:nvSpPr>
        <p:spPr>
          <a:xfrm>
            <a:off x="3175" y="4396105"/>
            <a:ext cx="12209780" cy="2461260"/>
          </a:xfrm>
          <a:prstGeom prst="rect">
            <a:avLst/>
          </a:prstGeom>
          <a:gradFill>
            <a:gsLst>
              <a:gs pos="0">
                <a:srgbClr val="0066FF"/>
              </a:gs>
              <a:gs pos="100000">
                <a:srgbClr val="5C44F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4" name="矩形: 圆角 116"/>
          <p:cNvSpPr/>
          <p:nvPr>
            <p:custDataLst>
              <p:tags r:id="rId1"/>
            </p:custDataLst>
          </p:nvPr>
        </p:nvSpPr>
        <p:spPr>
          <a:xfrm>
            <a:off x="8060055" y="2422525"/>
            <a:ext cx="34925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5" name="矩形: 圆角 116"/>
          <p:cNvSpPr/>
          <p:nvPr>
            <p:custDataLst>
              <p:tags r:id="rId2"/>
            </p:custDataLst>
          </p:nvPr>
        </p:nvSpPr>
        <p:spPr>
          <a:xfrm>
            <a:off x="64897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6" name="矩形: 圆角 116"/>
          <p:cNvSpPr/>
          <p:nvPr>
            <p:custDataLst>
              <p:tags r:id="rId3"/>
            </p:custDataLst>
          </p:nvPr>
        </p:nvSpPr>
        <p:spPr>
          <a:xfrm>
            <a:off x="1170940" y="4213860"/>
            <a:ext cx="433451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7" name="矩形: 圆角 116"/>
          <p:cNvSpPr/>
          <p:nvPr>
            <p:custDataLst>
              <p:tags r:id="rId4"/>
            </p:custDataLst>
          </p:nvPr>
        </p:nvSpPr>
        <p:spPr>
          <a:xfrm>
            <a:off x="441706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8" name="矩形: 圆角 116"/>
          <p:cNvSpPr/>
          <p:nvPr>
            <p:custDataLst>
              <p:tags r:id="rId5"/>
            </p:custDataLst>
          </p:nvPr>
        </p:nvSpPr>
        <p:spPr>
          <a:xfrm>
            <a:off x="6136005" y="4213860"/>
            <a:ext cx="5154295"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30" name="文本框 29"/>
          <p:cNvSpPr txBox="1"/>
          <p:nvPr>
            <p:custDataLst>
              <p:tags r:id="rId6"/>
            </p:custDataLst>
          </p:nvPr>
        </p:nvSpPr>
        <p:spPr>
          <a:xfrm>
            <a:off x="1170940" y="2924175"/>
            <a:ext cx="176403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平台介绍</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sp>
        <p:nvSpPr>
          <p:cNvPr id="31" name="文本框 30"/>
          <p:cNvSpPr txBox="1"/>
          <p:nvPr>
            <p:custDataLst>
              <p:tags r:id="rId7"/>
            </p:custDataLst>
          </p:nvPr>
        </p:nvSpPr>
        <p:spPr>
          <a:xfrm>
            <a:off x="5505450" y="2924175"/>
            <a:ext cx="156337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注册流程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sp>
        <p:nvSpPr>
          <p:cNvPr id="32" name="文本框 31"/>
          <p:cNvSpPr txBox="1"/>
          <p:nvPr>
            <p:custDataLst>
              <p:tags r:id="rId8"/>
            </p:custDataLst>
          </p:nvPr>
        </p:nvSpPr>
        <p:spPr>
          <a:xfrm>
            <a:off x="8688070" y="2924175"/>
            <a:ext cx="293878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服务商申请流程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sp>
        <p:nvSpPr>
          <p:cNvPr id="33" name="文本框 32"/>
          <p:cNvSpPr txBox="1"/>
          <p:nvPr>
            <p:custDataLst>
              <p:tags r:id="rId9"/>
            </p:custDataLst>
          </p:nvPr>
        </p:nvSpPr>
        <p:spPr>
          <a:xfrm>
            <a:off x="1875155" y="4716145"/>
            <a:ext cx="351790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sp>
        <p:nvSpPr>
          <p:cNvPr id="34" name="文本框 33"/>
          <p:cNvSpPr txBox="1"/>
          <p:nvPr>
            <p:custDataLst>
              <p:tags r:id="rId10"/>
            </p:custDataLst>
          </p:nvPr>
        </p:nvSpPr>
        <p:spPr>
          <a:xfrm>
            <a:off x="6840220" y="4716145"/>
            <a:ext cx="4359275"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服务商小程序端操作流程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sp>
        <p:nvSpPr>
          <p:cNvPr id="4" name="文本框 3"/>
          <p:cNvSpPr txBox="1"/>
          <p:nvPr>
            <p:custDataLst>
              <p:tags r:id="rId11"/>
            </p:custDataLst>
          </p:nvPr>
        </p:nvSpPr>
        <p:spPr>
          <a:xfrm>
            <a:off x="609600" y="243205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1</a:t>
            </a:r>
            <a:endParaRPr lang="en-US" altLang="zh-CN" sz="8000">
              <a:solidFill>
                <a:srgbClr val="0066FF"/>
              </a:solidFill>
              <a:effectLst>
                <a:outerShdw blurRad="50800" dist="38100" dir="10800000" algn="r" rotWithShape="0">
                  <a:srgbClr val="5B51FC">
                    <a:alpha val="40000"/>
                  </a:srgbClr>
                </a:outerShdw>
              </a:effectLst>
            </a:endParaRPr>
          </a:p>
        </p:txBody>
      </p:sp>
      <p:sp>
        <p:nvSpPr>
          <p:cNvPr id="5" name="文本框 4"/>
          <p:cNvSpPr txBox="1"/>
          <p:nvPr>
            <p:custDataLst>
              <p:tags r:id="rId12"/>
            </p:custDataLst>
          </p:nvPr>
        </p:nvSpPr>
        <p:spPr>
          <a:xfrm>
            <a:off x="4688205" y="242824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2</a:t>
            </a:r>
            <a:endParaRPr lang="en-US" altLang="zh-CN" sz="8000">
              <a:solidFill>
                <a:srgbClr val="0066FF"/>
              </a:solidFill>
              <a:effectLst>
                <a:outerShdw blurRad="50800" dist="38100" dir="10800000" algn="r" rotWithShape="0">
                  <a:srgbClr val="5B51FC">
                    <a:alpha val="40000"/>
                  </a:srgbClr>
                </a:outerShdw>
              </a:effectLst>
            </a:endParaRPr>
          </a:p>
        </p:txBody>
      </p:sp>
      <p:sp>
        <p:nvSpPr>
          <p:cNvPr id="8" name="文本框 7"/>
          <p:cNvSpPr txBox="1"/>
          <p:nvPr>
            <p:custDataLst>
              <p:tags r:id="rId13"/>
            </p:custDataLst>
          </p:nvPr>
        </p:nvSpPr>
        <p:spPr>
          <a:xfrm>
            <a:off x="8060055" y="2493645"/>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3</a:t>
            </a:r>
            <a:endParaRPr lang="en-US" altLang="zh-CN" sz="8000">
              <a:solidFill>
                <a:srgbClr val="0066FF"/>
              </a:solidFill>
              <a:effectLst>
                <a:outerShdw blurRad="50800" dist="38100" dir="10800000" algn="r" rotWithShape="0">
                  <a:srgbClr val="5B51FC">
                    <a:alpha val="40000"/>
                  </a:srgbClr>
                </a:outerShdw>
              </a:effectLst>
            </a:endParaRPr>
          </a:p>
        </p:txBody>
      </p:sp>
      <p:sp>
        <p:nvSpPr>
          <p:cNvPr id="9" name="文本框 8"/>
          <p:cNvSpPr txBox="1"/>
          <p:nvPr>
            <p:custDataLst>
              <p:tags r:id="rId14"/>
            </p:custDataLst>
          </p:nvPr>
        </p:nvSpPr>
        <p:spPr>
          <a:xfrm>
            <a:off x="1170940"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4</a:t>
            </a:r>
            <a:endParaRPr lang="en-US" altLang="zh-CN" sz="8000">
              <a:solidFill>
                <a:srgbClr val="0066FF"/>
              </a:solidFill>
              <a:effectLst>
                <a:outerShdw blurRad="50800" dist="38100" dir="10800000" algn="r" rotWithShape="0">
                  <a:srgbClr val="5B51FC">
                    <a:alpha val="40000"/>
                  </a:srgbClr>
                </a:outerShdw>
              </a:effectLst>
            </a:endParaRPr>
          </a:p>
        </p:txBody>
      </p:sp>
      <p:sp>
        <p:nvSpPr>
          <p:cNvPr id="10" name="文本框 9"/>
          <p:cNvSpPr txBox="1"/>
          <p:nvPr>
            <p:custDataLst>
              <p:tags r:id="rId15"/>
            </p:custDataLst>
          </p:nvPr>
        </p:nvSpPr>
        <p:spPr>
          <a:xfrm>
            <a:off x="6136005"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5</a:t>
            </a:r>
            <a:endParaRPr lang="en-US" altLang="zh-CN" sz="8000">
              <a:solidFill>
                <a:srgbClr val="0066FF"/>
              </a:solidFill>
              <a:effectLst>
                <a:outerShdw blurRad="50800" dist="38100" dir="10800000" algn="r" rotWithShape="0">
                  <a:srgbClr val="5B51FC">
                    <a:alpha val="40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6.2【服务机构信息】填写</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企业成为服务商前，需要先在“个人中心-我的服务商管理”下先填写服务机构信息，点击“保存”按钮，保存成功后即可进一步申请成为服务商。</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126615" y="2230120"/>
            <a:ext cx="7873365" cy="4507865"/>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在我的企业管理-申请入驻平台，根据提供服务的类型，选择对应申报表入口，点击“申请入驻。</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823210" y="2017395"/>
            <a:ext cx="6545580" cy="282321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6.3 </a:t>
            </a:r>
            <a:r>
              <a:rPr lang="zh-CN" altLang="en-US" b="1">
                <a:latin typeface="微软雅黑" panose="020B0503020204020204" charset="-122"/>
                <a:ea typeface="微软雅黑" panose="020B0503020204020204" charset="-122"/>
                <a:cs typeface="微软雅黑" panose="020B0503020204020204" charset="-122"/>
                <a:sym typeface="+mn-ea"/>
              </a:rPr>
              <a:t>申请成为服务商</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在服务机构入驻申请页面，点击“申请入驻”进入申请页面，点击上传相关材料、勾选真实性承诺，即可点击“提交申请”。</a:t>
            </a:r>
            <a:endParaRPr lang="en-US" altLang="zh-CN">
              <a:latin typeface="微软雅黑" panose="020B0503020204020204" charset="-122"/>
              <a:ea typeface="微软雅黑" panose="020B0503020204020204" charset="-122"/>
              <a:cs typeface="微软雅黑" panose="020B0503020204020204" charset="-122"/>
              <a:sym typeface="+mn-ea"/>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0" y="2341880"/>
            <a:ext cx="12656820" cy="448056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6.4 审核通过企业成为服务</a:t>
            </a:r>
            <a:r>
              <a:rPr lang="zh-CN" altLang="en-US" b="1">
                <a:latin typeface="微软雅黑" panose="020B0503020204020204" charset="-122"/>
                <a:ea typeface="微软雅黑" panose="020B0503020204020204" charset="-122"/>
                <a:cs typeface="微软雅黑" panose="020B0503020204020204" charset="-122"/>
                <a:sym typeface="+mn-ea"/>
              </a:rPr>
              <a:t>商</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平台人员审核通过后，状态由“待审核”变为“审核通过”，且左侧菜单栏会显示“我的服务商管理”菜单。</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tretch>
            <a:fillRect/>
          </a:stretch>
        </p:blipFill>
        <p:spPr>
          <a:xfrm>
            <a:off x="2042795" y="2213610"/>
            <a:ext cx="8048625" cy="4556760"/>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返回个人中心，入驻成功后，右侧显示</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服务商补贴额度信息</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731010" y="1576705"/>
            <a:ext cx="8413200" cy="4898825"/>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1046460" cy="1026795"/>
          </a:xfrm>
          <a:prstGeom prst="rect">
            <a:avLst/>
          </a:prstGeom>
          <a:noFill/>
        </p:spPr>
        <p:txBody>
          <a:bodyPr wrap="square" rtlCol="0" anchor="t">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6.5 </a:t>
            </a:r>
            <a:r>
              <a:rPr lang="zh-CN" altLang="en-US" b="1">
                <a:latin typeface="微软雅黑" panose="020B0503020204020204" charset="-122"/>
                <a:ea typeface="微软雅黑" panose="020B0503020204020204" charset="-122"/>
                <a:cs typeface="微软雅黑" panose="020B0503020204020204" charset="-122"/>
                <a:sym typeface="+mn-ea"/>
              </a:rPr>
              <a:t>服务商银联签约</a:t>
            </a:r>
            <a:endParaRPr lang="zh-CN" altLang="en-US" b="1">
              <a:latin typeface="微软雅黑" panose="020B0503020204020204" charset="-122"/>
              <a:ea typeface="微软雅黑" panose="020B0503020204020204" charset="-122"/>
              <a:cs typeface="微软雅黑" panose="020B0503020204020204" charset="-122"/>
              <a:sym typeface="+mn-ea"/>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入驻成为服务商后，会弹窗银联签约提示，点击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了解详情</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按钮查看详细签约流程。</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注意：银联未签约将影响收款，导致企业无法通过平台向您支付，签约时长从材料提供完备后约两周左右，请及时开始签约流程。</a:t>
            </a:r>
            <a:endPar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36db372a27eb8972e292739a84423e0"/>
          <p:cNvPicPr>
            <a:picLocks noChangeAspect="1"/>
          </p:cNvPicPr>
          <p:nvPr/>
        </p:nvPicPr>
        <p:blipFill>
          <a:blip r:embed="rId1"/>
          <a:stretch>
            <a:fillRect/>
          </a:stretch>
        </p:blipFill>
        <p:spPr>
          <a:xfrm>
            <a:off x="1823085" y="2519045"/>
            <a:ext cx="9073515" cy="4363085"/>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了解详情</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后跳转至该页面，根据页面提示步骤完成签约即可。也可后续在首页</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服务商操作指南</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银联签约步骤处查看</a:t>
            </a:r>
            <a:endParaRPr lang="zh-CN" altLang="en-US">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2680335" y="1577340"/>
            <a:ext cx="7299960" cy="4846320"/>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1507490" y="2723515"/>
            <a:ext cx="924433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服务商操作流程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grpSp>
        <p:nvGrpSpPr>
          <p:cNvPr id="13" name="组合 12"/>
          <p:cNvGrpSpPr/>
          <p:nvPr/>
        </p:nvGrpSpPr>
        <p:grpSpPr>
          <a:xfrm>
            <a:off x="502842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第四章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
        <p:nvSpPr>
          <p:cNvPr id="3" name="文本框 2"/>
          <p:cNvSpPr txBox="1"/>
          <p:nvPr/>
        </p:nvSpPr>
        <p:spPr>
          <a:xfrm>
            <a:off x="6565265" y="1766570"/>
            <a:ext cx="4064000" cy="368300"/>
          </a:xfrm>
          <a:prstGeom prst="rect">
            <a:avLst/>
          </a:prstGeom>
          <a:noFill/>
        </p:spPr>
        <p:txBody>
          <a:bodyPr wrap="square" rtlCol="0">
            <a:spAutoFit/>
          </a:bodyPr>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7.1  </a:t>
            </a:r>
            <a:r>
              <a:rPr lang="zh-CN" altLang="en-US" b="1">
                <a:latin typeface="微软雅黑" panose="020B0503020204020204" charset="-122"/>
                <a:ea typeface="微软雅黑" panose="020B0503020204020204" charset="-122"/>
                <a:cs typeface="微软雅黑" panose="020B0503020204020204" charset="-122"/>
                <a:sym typeface="+mn-ea"/>
              </a:rPr>
              <a:t>企业签章制作</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sym typeface="+mn-ea"/>
              </a:rPr>
              <a:t>服务商和企业需</a:t>
            </a:r>
            <a:r>
              <a:rPr lang="zh-CN" altLang="en-US">
                <a:latin typeface="微软雅黑" panose="020B0503020204020204" charset="-122"/>
                <a:ea typeface="微软雅黑" panose="020B0503020204020204" charset="-122"/>
                <a:cs typeface="微软雅黑" panose="020B0503020204020204" charset="-122"/>
                <a:sym typeface="+mn-ea"/>
              </a:rPr>
              <a:t>制作电子签章，用于双方签订订单合同。</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51a355f3a6a4111c2a2df8d34a40152"/>
          <p:cNvPicPr>
            <a:picLocks noChangeAspect="1"/>
          </p:cNvPicPr>
          <p:nvPr/>
        </p:nvPicPr>
        <p:blipFill>
          <a:blip r:embed="rId1"/>
          <a:stretch>
            <a:fillRect/>
          </a:stretch>
        </p:blipFill>
        <p:spPr>
          <a:xfrm>
            <a:off x="1031240" y="2804795"/>
            <a:ext cx="2796540" cy="2583180"/>
          </a:xfrm>
          <a:prstGeom prst="rect">
            <a:avLst/>
          </a:prstGeom>
        </p:spPr>
      </p:pic>
      <p:pic>
        <p:nvPicPr>
          <p:cNvPr id="6" name="图片 5"/>
          <p:cNvPicPr>
            <a:picLocks noChangeAspect="1"/>
          </p:cNvPicPr>
          <p:nvPr/>
        </p:nvPicPr>
        <p:blipFill>
          <a:blip r:embed="rId2"/>
          <a:stretch>
            <a:fillRect/>
          </a:stretch>
        </p:blipFill>
        <p:spPr>
          <a:xfrm>
            <a:off x="4298315" y="2804795"/>
            <a:ext cx="6837045" cy="2583815"/>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7.1  </a:t>
            </a:r>
            <a:r>
              <a:rPr lang="zh-CN" altLang="en-US" b="1">
                <a:latin typeface="微软雅黑" panose="020B0503020204020204" charset="-122"/>
                <a:ea typeface="微软雅黑" panose="020B0503020204020204" charset="-122"/>
                <a:cs typeface="微软雅黑" panose="020B0503020204020204" charset="-122"/>
                <a:sym typeface="+mn-ea"/>
              </a:rPr>
              <a:t>企业签章制作：</a:t>
            </a:r>
            <a:r>
              <a:rPr lang="zh-CN">
                <a:latin typeface="微软雅黑" panose="020B0503020204020204" charset="-122"/>
                <a:ea typeface="微软雅黑" panose="020B0503020204020204" charset="-122"/>
                <a:cs typeface="微软雅黑" panose="020B0503020204020204" charset="-122"/>
                <a:sym typeface="+mn-ea"/>
              </a:rPr>
              <a:t>服务商和企业需</a:t>
            </a:r>
            <a:r>
              <a:rPr lang="zh-CN" altLang="en-US">
                <a:latin typeface="微软雅黑" panose="020B0503020204020204" charset="-122"/>
                <a:ea typeface="微软雅黑" panose="020B0503020204020204" charset="-122"/>
                <a:cs typeface="微软雅黑" panose="020B0503020204020204" charset="-122"/>
                <a:sym typeface="+mn-ea"/>
              </a:rPr>
              <a:t>制作电子签章，用于双方签订订单合同。</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7.1.1</a:t>
            </a:r>
            <a:r>
              <a:rPr lang="zh-CN" altLang="en-US" b="1">
                <a:latin typeface="微软雅黑" panose="020B0503020204020204" charset="-122"/>
                <a:ea typeface="微软雅黑" panose="020B0503020204020204" charset="-122"/>
                <a:cs typeface="微软雅黑" panose="020B0503020204020204" charset="-122"/>
                <a:sym typeface="+mn-ea"/>
              </a:rPr>
              <a:t>签章制作入口</a:t>
            </a:r>
            <a:r>
              <a:rPr lang="en-US" altLang="zh-CN" b="1">
                <a:latin typeface="微软雅黑" panose="020B0503020204020204" charset="-122"/>
                <a:ea typeface="微软雅黑" panose="020B0503020204020204" charset="-122"/>
                <a:cs typeface="微软雅黑" panose="020B0503020204020204" charset="-122"/>
                <a:sym typeface="+mn-ea"/>
              </a:rPr>
              <a:t>1</a:t>
            </a:r>
            <a:r>
              <a:rPr lang="zh-CN" altLang="en-US" b="1">
                <a:latin typeface="微软雅黑" panose="020B0503020204020204" charset="-122"/>
                <a:ea typeface="微软雅黑" panose="020B0503020204020204" charset="-122"/>
                <a:cs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（网页端进入签章制作无须法人本人刷脸）</a:t>
            </a:r>
            <a:endParaRPr lang="zh-CN">
              <a:latin typeface="微软雅黑" panose="020B0503020204020204" charset="-122"/>
              <a:ea typeface="微软雅黑" panose="020B0503020204020204" charset="-122"/>
              <a:cs typeface="微软雅黑" panose="020B0503020204020204" charset="-122"/>
              <a:sym typeface="+mn-ea"/>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通过电脑端进入平台</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个人中心</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，点击“制作签章”。</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0" y="2233930"/>
            <a:ext cx="5908040" cy="4341495"/>
          </a:xfrm>
          <a:prstGeom prst="rect">
            <a:avLst/>
          </a:prstGeom>
        </p:spPr>
      </p:pic>
      <p:pic>
        <p:nvPicPr>
          <p:cNvPr id="7" name="图片 6"/>
          <p:cNvPicPr>
            <a:picLocks noChangeAspect="1"/>
          </p:cNvPicPr>
          <p:nvPr/>
        </p:nvPicPr>
        <p:blipFill>
          <a:blip r:embed="rId2"/>
          <a:stretch>
            <a:fillRect/>
          </a:stretch>
        </p:blipFill>
        <p:spPr>
          <a:xfrm>
            <a:off x="6116955" y="2233930"/>
            <a:ext cx="5767070" cy="4356735"/>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40012" y="271208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平台介绍</a:t>
            </a:r>
            <a:endParaRPr lang="en-US" altLang="zh-CN"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grpSp>
        <p:nvGrpSpPr>
          <p:cNvPr id="13" name="组合 12"/>
          <p:cNvGrpSpPr/>
          <p:nvPr/>
        </p:nvGrpSpPr>
        <p:grpSpPr>
          <a:xfrm>
            <a:off x="4994773" y="184775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第一章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7.1  </a:t>
            </a:r>
            <a:r>
              <a:rPr lang="zh-CN" altLang="en-US" b="1">
                <a:latin typeface="微软雅黑" panose="020B0503020204020204" charset="-122"/>
                <a:ea typeface="微软雅黑" panose="020B0503020204020204" charset="-122"/>
                <a:cs typeface="微软雅黑" panose="020B0503020204020204" charset="-122"/>
                <a:sym typeface="+mn-ea"/>
              </a:rPr>
              <a:t>企业签章制作</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7.1.2 </a:t>
            </a:r>
            <a:r>
              <a:rPr lang="zh-CN" altLang="en-US" b="1">
                <a:latin typeface="微软雅黑" panose="020B0503020204020204" charset="-122"/>
                <a:ea typeface="微软雅黑" panose="020B0503020204020204" charset="-122"/>
                <a:cs typeface="微软雅黑" panose="020B0503020204020204" charset="-122"/>
                <a:sym typeface="+mn-ea"/>
              </a:rPr>
              <a:t>签章制作入口</a:t>
            </a:r>
            <a:r>
              <a:rPr lang="en-US" altLang="zh-CN" b="1">
                <a:latin typeface="微软雅黑" panose="020B0503020204020204" charset="-122"/>
                <a:ea typeface="微软雅黑" panose="020B0503020204020204" charset="-122"/>
                <a:cs typeface="微软雅黑" panose="020B0503020204020204" charset="-122"/>
                <a:sym typeface="+mn-ea"/>
              </a:rPr>
              <a:t>2</a:t>
            </a:r>
            <a:r>
              <a:rPr lang="zh-CN" altLang="en-US" b="1">
                <a:latin typeface="微软雅黑" panose="020B0503020204020204" charset="-122"/>
                <a:ea typeface="微软雅黑" panose="020B0503020204020204" charset="-122"/>
                <a:cs typeface="微软雅黑" panose="020B0503020204020204" charset="-122"/>
                <a:sym typeface="+mn-ea"/>
              </a:rPr>
              <a:t>：</a:t>
            </a:r>
            <a:endParaRPr lang="zh-CN" b="1">
              <a:latin typeface="微软雅黑" panose="020B0503020204020204" charset="-122"/>
              <a:ea typeface="微软雅黑" panose="020B0503020204020204" charset="-122"/>
              <a:cs typeface="微软雅黑" panose="020B0503020204020204" charset="-122"/>
              <a:sym typeface="+mn-ea"/>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通过手机端进入</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桂在益企</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微信小程序，制作用于订单合同签订的企业签章。</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51a355f3a6a4111c2a2df8d34a40152"/>
          <p:cNvPicPr>
            <a:picLocks noChangeAspect="1"/>
          </p:cNvPicPr>
          <p:nvPr/>
        </p:nvPicPr>
        <p:blipFill>
          <a:blip r:embed="rId1"/>
          <a:stretch>
            <a:fillRect/>
          </a:stretch>
        </p:blipFill>
        <p:spPr>
          <a:xfrm>
            <a:off x="1031240" y="2804795"/>
            <a:ext cx="2796540" cy="2583180"/>
          </a:xfrm>
          <a:prstGeom prst="rect">
            <a:avLst/>
          </a:prstGeom>
        </p:spPr>
      </p:pic>
      <p:pic>
        <p:nvPicPr>
          <p:cNvPr id="6" name="图片 5"/>
          <p:cNvPicPr>
            <a:picLocks noChangeAspect="1"/>
          </p:cNvPicPr>
          <p:nvPr/>
        </p:nvPicPr>
        <p:blipFill>
          <a:blip r:embed="rId2"/>
          <a:stretch>
            <a:fillRect/>
          </a:stretch>
        </p:blipFill>
        <p:spPr>
          <a:xfrm>
            <a:off x="4298315" y="2804795"/>
            <a:ext cx="6837045" cy="2583815"/>
          </a:xfrm>
          <a:prstGeom prst="rect">
            <a:avLst/>
          </a:prstGeom>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819785"/>
            <a:ext cx="11161395" cy="1564005"/>
          </a:xfrm>
          <a:prstGeom prst="rect">
            <a:avLst/>
          </a:prstGeom>
        </p:spPr>
        <p:txBody>
          <a:bodyPr>
            <a:noAutofit/>
          </a:bodyPr>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rPr>
              <a:t>登录方式</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：进入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桂在益企</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小程序，</a:t>
            </a:r>
            <a:r>
              <a:rPr>
                <a:latin typeface="微软雅黑" panose="020B0503020204020204" charset="-122"/>
                <a:ea typeface="微软雅黑" panose="020B0503020204020204" charset="-122"/>
                <a:cs typeface="微软雅黑" panose="020B0503020204020204" charset="-122"/>
              </a:rPr>
              <a:t>点击进入“我的”页面，再点击上方的“登录/注册”进入登录页面，</a:t>
            </a:r>
            <a:r>
              <a:rPr lang="zh-CN">
                <a:latin typeface="微软雅黑" panose="020B0503020204020204" charset="-122"/>
                <a:ea typeface="微软雅黑" panose="020B0503020204020204" charset="-122"/>
                <a:cs typeface="微软雅黑" panose="020B0503020204020204" charset="-122"/>
              </a:rPr>
              <a:t>若微信绑定的手机号与网页端注册的手机号一致，则推荐使用手机号快捷</a:t>
            </a:r>
            <a:r>
              <a:rPr lang="zh-CN">
                <a:latin typeface="微软雅黑" panose="020B0503020204020204" charset="-122"/>
                <a:ea typeface="微软雅黑" panose="020B0503020204020204" charset="-122"/>
                <a:cs typeface="微软雅黑" panose="020B0503020204020204" charset="-122"/>
              </a:rPr>
              <a:t>登录。</a:t>
            </a:r>
            <a:endParaRPr lang="zh-CN">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1"/>
          <a:stretch>
            <a:fillRect/>
          </a:stretch>
        </p:blipFill>
        <p:spPr>
          <a:xfrm>
            <a:off x="2201545" y="1699260"/>
            <a:ext cx="2654935" cy="5133340"/>
          </a:xfrm>
          <a:prstGeom prst="rect">
            <a:avLst/>
          </a:prstGeom>
          <a:noFill/>
          <a:ln>
            <a:noFill/>
          </a:ln>
        </p:spPr>
      </p:pic>
      <p:pic>
        <p:nvPicPr>
          <p:cNvPr id="5" name="图片 4" descr="7e1bdce399e15b7a826e2b6516be1e0"/>
          <p:cNvPicPr>
            <a:picLocks noChangeAspect="1"/>
          </p:cNvPicPr>
          <p:nvPr/>
        </p:nvPicPr>
        <p:blipFill>
          <a:blip r:embed="rId2"/>
          <a:stretch>
            <a:fillRect/>
          </a:stretch>
        </p:blipFill>
        <p:spPr>
          <a:xfrm>
            <a:off x="6499225" y="1699260"/>
            <a:ext cx="2633980" cy="5092700"/>
          </a:xfrm>
          <a:prstGeom prst="rect">
            <a:avLst/>
          </a:prstGeom>
        </p:spPr>
      </p:pic>
      <p:pic>
        <p:nvPicPr>
          <p:cNvPr id="7" name="图片 6"/>
          <p:cNvPicPr>
            <a:picLocks noChangeAspect="1"/>
          </p:cNvPicPr>
          <p:nvPr/>
        </p:nvPicPr>
        <p:blipFill>
          <a:blip r:embed="rId3"/>
          <a:stretch>
            <a:fillRect/>
          </a:stretch>
        </p:blipFill>
        <p:spPr>
          <a:xfrm>
            <a:off x="6745605" y="2696210"/>
            <a:ext cx="1800000" cy="334198"/>
          </a:xfrm>
          <a:prstGeom prst="rect">
            <a:avLst/>
          </a:prstGeom>
        </p:spPr>
      </p:pic>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819785"/>
            <a:ext cx="11161395" cy="1564005"/>
          </a:xfrm>
          <a:prstGeom prst="rect">
            <a:avLst/>
          </a:prstGeom>
        </p:spPr>
        <p:txBody>
          <a:bodyPr>
            <a:noAutofit/>
          </a:bodyPr>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rPr>
              <a:t>登录方式</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sym typeface="+mn-ea"/>
              </a:rPr>
              <a:t>进入</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桂在益企</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小程序，</a:t>
            </a:r>
            <a:r>
              <a:rPr>
                <a:latin typeface="微软雅黑" panose="020B0503020204020204" charset="-122"/>
                <a:ea typeface="微软雅黑" panose="020B0503020204020204" charset="-122"/>
                <a:cs typeface="微软雅黑" panose="020B0503020204020204" charset="-122"/>
              </a:rPr>
              <a:t>点击进入“我的”页面，再点击上方的“登录/注册”进入登录页面，输入在PC端已注册过的账号进行登录（可选择“账号密码登录”或者“验证码登录”方式进行登入）</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4" name="图片 1"/>
          <p:cNvPicPr/>
          <p:nvPr/>
        </p:nvPicPr>
        <p:blipFill>
          <a:blip r:embed="rId1"/>
          <a:stretch>
            <a:fillRect/>
          </a:stretch>
        </p:blipFill>
        <p:spPr>
          <a:xfrm>
            <a:off x="2414905" y="1736090"/>
            <a:ext cx="2486660" cy="5006975"/>
          </a:xfrm>
          <a:prstGeom prst="rect">
            <a:avLst/>
          </a:prstGeom>
          <a:noFill/>
          <a:ln>
            <a:noFill/>
          </a:ln>
        </p:spPr>
      </p:pic>
      <p:pic>
        <p:nvPicPr>
          <p:cNvPr id="60" name="图片 16"/>
          <p:cNvPicPr/>
          <p:nvPr/>
        </p:nvPicPr>
        <p:blipFill>
          <a:blip r:embed="rId2"/>
          <a:stretch>
            <a:fillRect/>
          </a:stretch>
        </p:blipFill>
        <p:spPr>
          <a:xfrm>
            <a:off x="6482715" y="1673225"/>
            <a:ext cx="2575560" cy="5133340"/>
          </a:xfrm>
          <a:prstGeom prst="rect">
            <a:avLst/>
          </a:prstGeom>
          <a:noFill/>
          <a:ln>
            <a:noFill/>
          </a:ln>
        </p:spPr>
      </p:pic>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36816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8160" y="94170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登录成功后，在“我的”页面右上角点击“制作签章”，根据页面提示完成相关</a:t>
            </a:r>
            <a:r>
              <a:rPr lang="zh-CN" altLang="en-US">
                <a:latin typeface="微软雅黑" panose="020B0503020204020204" charset="-122"/>
                <a:ea typeface="微软雅黑" panose="020B0503020204020204" charset="-122"/>
                <a:cs typeface="微软雅黑" panose="020B0503020204020204" charset="-122"/>
              </a:rPr>
              <a:t>操作。</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5"/>
          <p:cNvPicPr preferRelativeResize="0">
            <a:picLocks noChangeAspect="1"/>
          </p:cNvPicPr>
          <p:nvPr/>
        </p:nvPicPr>
        <p:blipFill>
          <a:blip r:embed="rId1"/>
          <a:stretch>
            <a:fillRect/>
          </a:stretch>
        </p:blipFill>
        <p:spPr>
          <a:xfrm>
            <a:off x="4325620" y="1442720"/>
            <a:ext cx="2700000" cy="5220000"/>
          </a:xfrm>
          <a:prstGeom prst="rect">
            <a:avLst/>
          </a:prstGeom>
        </p:spPr>
      </p:pic>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30415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点击</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制作签章</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后，根据页面提示流程完成相关认证操作</a:t>
            </a:r>
            <a:r>
              <a:rPr lang="zh-CN" altLang="en-US">
                <a:latin typeface="微软雅黑" panose="020B0503020204020204" charset="-122"/>
                <a:ea typeface="微软雅黑" panose="020B0503020204020204" charset="-122"/>
                <a:cs typeface="微软雅黑" panose="020B0503020204020204" charset="-122"/>
              </a:rPr>
              <a:t>即可。</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tretch>
            <a:fillRect/>
          </a:stretch>
        </p:blipFill>
        <p:spPr>
          <a:xfrm>
            <a:off x="1273810" y="1515745"/>
            <a:ext cx="2700000" cy="5220000"/>
          </a:xfrm>
          <a:prstGeom prst="rect">
            <a:avLst/>
          </a:prstGeom>
        </p:spPr>
      </p:pic>
      <p:pic>
        <p:nvPicPr>
          <p:cNvPr id="5" name="图片 4"/>
          <p:cNvPicPr>
            <a:picLocks noChangeAspect="1"/>
          </p:cNvPicPr>
          <p:nvPr/>
        </p:nvPicPr>
        <p:blipFill>
          <a:blip r:embed="rId2"/>
          <a:stretch>
            <a:fillRect/>
          </a:stretch>
        </p:blipFill>
        <p:spPr>
          <a:xfrm>
            <a:off x="4425315" y="1515745"/>
            <a:ext cx="2700000" cy="5220000"/>
          </a:xfrm>
          <a:prstGeom prst="rect">
            <a:avLst/>
          </a:prstGeom>
        </p:spPr>
      </p:pic>
      <p:pic>
        <p:nvPicPr>
          <p:cNvPr id="7" name="图片 6"/>
          <p:cNvPicPr>
            <a:picLocks noChangeAspect="1"/>
          </p:cNvPicPr>
          <p:nvPr/>
        </p:nvPicPr>
        <p:blipFill>
          <a:blip r:embed="rId3"/>
          <a:stretch>
            <a:fillRect/>
          </a:stretch>
        </p:blipFill>
        <p:spPr>
          <a:xfrm>
            <a:off x="7654290" y="1515745"/>
            <a:ext cx="2700000" cy="5220000"/>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53199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根据页面提示流程进一步完成签章</a:t>
            </a:r>
            <a:r>
              <a:rPr lang="zh-CN" altLang="en-US">
                <a:latin typeface="微软雅黑" panose="020B0503020204020204" charset="-122"/>
                <a:ea typeface="微软雅黑" panose="020B0503020204020204" charset="-122"/>
                <a:cs typeface="微软雅黑" panose="020B0503020204020204" charset="-122"/>
              </a:rPr>
              <a:t>制作。</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p:nvPr/>
        </p:nvPicPr>
        <p:blipFill>
          <a:blip r:embed="rId1"/>
          <a:stretch>
            <a:fillRect/>
          </a:stretch>
        </p:blipFill>
        <p:spPr>
          <a:xfrm>
            <a:off x="1189990" y="1492250"/>
            <a:ext cx="2700000" cy="5220000"/>
          </a:xfrm>
          <a:prstGeom prst="rect">
            <a:avLst/>
          </a:prstGeom>
        </p:spPr>
      </p:pic>
      <p:pic>
        <p:nvPicPr>
          <p:cNvPr id="6" name="图片 5"/>
          <p:cNvPicPr>
            <a:picLocks noChangeAspect="1"/>
          </p:cNvPicPr>
          <p:nvPr/>
        </p:nvPicPr>
        <p:blipFill>
          <a:blip r:embed="rId2"/>
          <a:stretch>
            <a:fillRect/>
          </a:stretch>
        </p:blipFill>
        <p:spPr>
          <a:xfrm>
            <a:off x="4384040" y="1492250"/>
            <a:ext cx="2700000" cy="5220000"/>
          </a:xfrm>
          <a:prstGeom prst="rect">
            <a:avLst/>
          </a:prstGeom>
        </p:spPr>
      </p:pic>
      <p:pic>
        <p:nvPicPr>
          <p:cNvPr id="11" name="图片 10"/>
          <p:cNvPicPr>
            <a:picLocks noChangeAspect="1"/>
          </p:cNvPicPr>
          <p:nvPr/>
        </p:nvPicPr>
        <p:blipFill>
          <a:blip r:embed="rId3"/>
          <a:stretch>
            <a:fillRect/>
          </a:stretch>
        </p:blipFill>
        <p:spPr>
          <a:xfrm>
            <a:off x="7797800" y="1492250"/>
            <a:ext cx="2700000" cy="5220000"/>
          </a:xfrm>
          <a:prstGeom prst="rect">
            <a:avLst/>
          </a:prstGeom>
        </p:spPr>
      </p:pic>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签章制作</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根据页面提示流程进一步完成签章制作，制作完成后即可在网页端对企业申请的订单进行</a:t>
            </a:r>
            <a:r>
              <a:rPr lang="zh-CN" altLang="en-US">
                <a:latin typeface="微软雅黑" panose="020B0503020204020204" charset="-122"/>
                <a:ea typeface="微软雅黑" panose="020B0503020204020204" charset="-122"/>
                <a:cs typeface="微软雅黑" panose="020B0503020204020204" charset="-122"/>
              </a:rPr>
              <a:t>处理。</a:t>
            </a:r>
            <a:endParaRPr lang="zh-CN" alt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（签章制作后，企业和服务商后续签约合同时，不需要重复制作</a:t>
            </a:r>
            <a:r>
              <a:rPr lang="zh-CN" altLang="en-US">
                <a:latin typeface="微软雅黑" panose="020B0503020204020204" charset="-122"/>
                <a:ea typeface="微软雅黑" panose="020B0503020204020204" charset="-122"/>
                <a:cs typeface="微软雅黑" panose="020B0503020204020204" charset="-122"/>
              </a:rPr>
              <a:t>签章）</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rcRect l="1396"/>
          <a:stretch>
            <a:fillRect/>
          </a:stretch>
        </p:blipFill>
        <p:spPr>
          <a:xfrm>
            <a:off x="2570480" y="1704340"/>
            <a:ext cx="2557145" cy="5128260"/>
          </a:xfrm>
          <a:prstGeom prst="rect">
            <a:avLst/>
          </a:prstGeom>
        </p:spPr>
      </p:pic>
      <p:pic>
        <p:nvPicPr>
          <p:cNvPr id="5" name="图片 4"/>
          <p:cNvPicPr/>
          <p:nvPr/>
        </p:nvPicPr>
        <p:blipFill>
          <a:blip r:embed="rId2"/>
          <a:stretch>
            <a:fillRect/>
          </a:stretch>
        </p:blipFill>
        <p:spPr>
          <a:xfrm>
            <a:off x="6242685" y="1704340"/>
            <a:ext cx="2670175" cy="5128260"/>
          </a:xfrm>
          <a:prstGeom prst="rect">
            <a:avLst/>
          </a:prstGeom>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7.2 申请上架服务产品</a:t>
            </a:r>
            <a:r>
              <a:rPr lang="en-US">
                <a:latin typeface="微软雅黑" panose="020B0503020204020204" charset="-122"/>
                <a:ea typeface="微软雅黑" panose="020B0503020204020204" charset="-122"/>
                <a:cs typeface="微软雅黑" panose="020B0503020204020204" charset="-122"/>
                <a:sym typeface="+mn-ea"/>
              </a:rPr>
              <a:t> </a:t>
            </a:r>
            <a:endParaRPr 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点击“服务产品管理”进入我的服务产品页面，即可看见“申请上架”服务产品的入口。</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2163445" y="2021205"/>
            <a:ext cx="7740015" cy="4427220"/>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sym typeface="+mn-ea"/>
              </a:rPr>
              <a:t>点击“申请上架”按钮，进入服务产品上架页面，填写服务产品相关信息。填写完成后可“暂时保存”或“申请上架”。</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rcRect l="116" t="-254" r="-186" b="116"/>
          <a:stretch>
            <a:fillRect/>
          </a:stretch>
        </p:blipFill>
        <p:spPr>
          <a:xfrm>
            <a:off x="1804670" y="1913255"/>
            <a:ext cx="8413200" cy="4902656"/>
          </a:xfrm>
          <a:prstGeom prst="rect">
            <a:avLst/>
          </a:prstGeom>
        </p:spPr>
      </p:pic>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sym typeface="+mn-ea"/>
              </a:rPr>
              <a:t>暂时保存：保存当前填写的内容，只是暂存数据</a:t>
            </a:r>
            <a:r>
              <a:rPr lang="zh-CN">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sym typeface="+mn-ea"/>
              </a:rPr>
              <a:t>申请上架：向平台提交服务产品上架申请，审核状态为“待审核”，产品状态为“未上架”</a:t>
            </a:r>
            <a:r>
              <a:rPr lang="zh-CN">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672590" y="1917065"/>
            <a:ext cx="8413200" cy="488061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 name="组合 2"/>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pic>
        <p:nvPicPr>
          <p:cNvPr id="100" name="图片 99"/>
          <p:cNvPicPr/>
          <p:nvPr/>
        </p:nvPicPr>
        <p:blipFill>
          <a:blip r:embed="rId1"/>
          <a:srcRect r="46815"/>
          <a:stretch>
            <a:fillRect/>
          </a:stretch>
        </p:blipFill>
        <p:spPr>
          <a:xfrm>
            <a:off x="8544560" y="0"/>
            <a:ext cx="3647440" cy="6858000"/>
          </a:xfrm>
          <a:prstGeom prst="rect">
            <a:avLst/>
          </a:prstGeom>
          <a:noFill/>
          <a:ln w="9525">
            <a:noFill/>
          </a:ln>
        </p:spPr>
      </p:pic>
      <p:sp>
        <p:nvSpPr>
          <p:cNvPr id="6" name="文本框 5"/>
          <p:cNvSpPr txBox="1"/>
          <p:nvPr/>
        </p:nvSpPr>
        <p:spPr>
          <a:xfrm>
            <a:off x="556895" y="1502410"/>
            <a:ext cx="7592060" cy="3784600"/>
          </a:xfrm>
          <a:prstGeom prst="rect">
            <a:avLst/>
          </a:prstGeom>
          <a:noFill/>
        </p:spPr>
        <p:txBody>
          <a:bodyPr wrap="square" rtlCol="0" anchor="t">
            <a:spAutoFit/>
          </a:bodyPr>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广西制造业企业培优育强服务券管理平台分为公众端、服务机构端、企业端、管理端，供网页端及小程序用户使用网页和小程序功能相似、数据互通。</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是为实现服务券全流程信息化管理专门开发设立的运营系统平台（以下简称“平台”）。服务券以电子券的形式实行记名申领发放、登记备案管理，专项用于优质制造业企业购买约定的社会化服务事项，不得转让、流通和挪作他用。</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01700" y="148590"/>
            <a:ext cx="310261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概述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矩形 7"/>
          <p:cNvSpPr/>
          <p:nvPr/>
        </p:nvSpPr>
        <p:spPr>
          <a:xfrm>
            <a:off x="8547735" y="0"/>
            <a:ext cx="3644265" cy="6858000"/>
          </a:xfrm>
          <a:prstGeom prst="rect">
            <a:avLst/>
          </a:prstGeom>
          <a:gradFill>
            <a:gsLst>
              <a:gs pos="5000">
                <a:srgbClr val="0066FF">
                  <a:alpha val="31000"/>
                </a:srgbClr>
              </a:gs>
              <a:gs pos="100000">
                <a:srgbClr val="5B51FC">
                  <a:alpha val="4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atin typeface="微软雅黑" panose="020B0503020204020204" charset="-122"/>
                <a:ea typeface="微软雅黑" panose="020B0503020204020204" charset="-122"/>
                <a:cs typeface="微软雅黑" panose="020B0503020204020204" charset="-122"/>
                <a:sym typeface="+mn-ea"/>
              </a:rPr>
              <a:t>由工信厅不定期组织的专家评审会上</a:t>
            </a:r>
            <a:r>
              <a:rPr>
                <a:latin typeface="微软雅黑" panose="020B0503020204020204" charset="-122"/>
                <a:ea typeface="微软雅黑" panose="020B0503020204020204" charset="-122"/>
                <a:cs typeface="微软雅黑" panose="020B0503020204020204" charset="-122"/>
                <a:sym typeface="+mn-ea"/>
              </a:rPr>
              <a:t>审核通过后，在列表可看到该服务产品的审核状态变为“审核通过”，产品状态变为“已上架”。</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1848485" y="1879600"/>
            <a:ext cx="8413200" cy="4824131"/>
          </a:xfrm>
          <a:prstGeom prst="rect">
            <a:avLst/>
          </a:prstGeom>
        </p:spPr>
      </p:pic>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sym typeface="+mn-ea"/>
              </a:rPr>
              <a:t>产品上架后，公众</a:t>
            </a:r>
            <a:r>
              <a:rPr>
                <a:latin typeface="微软雅黑" panose="020B0503020204020204" charset="-122"/>
                <a:ea typeface="微软雅黑" panose="020B0503020204020204" charset="-122"/>
                <a:cs typeface="微软雅黑" panose="020B0503020204020204" charset="-122"/>
                <a:sym typeface="+mn-ea"/>
              </a:rPr>
              <a:t>可在“首页”页面看到已上架的产品。</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tretch>
            <a:fillRect/>
          </a:stretch>
        </p:blipFill>
        <p:spPr>
          <a:xfrm>
            <a:off x="1671320" y="1395730"/>
            <a:ext cx="8756650" cy="5067300"/>
          </a:xfrm>
          <a:prstGeom prst="rect">
            <a:avLst/>
          </a:prstGeom>
        </p:spPr>
      </p:pic>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sym typeface="+mn-ea"/>
              </a:rPr>
              <a:t>如需浏览不同补贴券的产品，可进入</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通用券服务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专区或</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设备更新专项券服务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专区</a:t>
            </a:r>
            <a:r>
              <a:rPr>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6047105" y="2005330"/>
            <a:ext cx="5941695" cy="3959860"/>
          </a:xfrm>
          <a:prstGeom prst="rect">
            <a:avLst/>
          </a:prstGeom>
        </p:spPr>
      </p:pic>
      <p:pic>
        <p:nvPicPr>
          <p:cNvPr id="7" name="图片 6"/>
          <p:cNvPicPr>
            <a:picLocks noChangeAspect="1"/>
          </p:cNvPicPr>
          <p:nvPr/>
        </p:nvPicPr>
        <p:blipFill>
          <a:blip r:embed="rId2"/>
          <a:stretch>
            <a:fillRect/>
          </a:stretch>
        </p:blipFill>
        <p:spPr>
          <a:xfrm>
            <a:off x="224155" y="2005330"/>
            <a:ext cx="5701665" cy="358267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7.2.1 </a:t>
            </a:r>
            <a:r>
              <a:rPr lang="zh-CN" altLang="en-US" b="1">
                <a:latin typeface="微软雅黑" panose="020B0503020204020204" charset="-122"/>
                <a:ea typeface="微软雅黑" panose="020B0503020204020204" charset="-122"/>
                <a:cs typeface="微软雅黑" panose="020B0503020204020204" charset="-122"/>
                <a:sym typeface="+mn-ea"/>
              </a:rPr>
              <a:t>服务产品下架</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若不想再提供此服务产品时可进行下架。点击“下架”提示：下架成功，审核状态变为“未提交”，产品状态变为“下架”。下架后的服务产品可重新进行“编辑”，然后再次申请上架产品。</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rcRect t="18934"/>
          <a:stretch>
            <a:fillRect/>
          </a:stretch>
        </p:blipFill>
        <p:spPr>
          <a:xfrm>
            <a:off x="1675765" y="2599690"/>
            <a:ext cx="8480425" cy="4002405"/>
          </a:xfrm>
          <a:prstGeom prst="rect">
            <a:avLst/>
          </a:prstGeom>
        </p:spPr>
      </p:pic>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46367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a:t>
            </a:r>
            <a:r>
              <a:rPr lang="zh-CN" altLang="en-US" b="1">
                <a:latin typeface="微软雅黑" panose="020B0503020204020204" charset="-122"/>
                <a:ea typeface="微软雅黑" panose="020B0503020204020204" charset="-122"/>
                <a:cs typeface="微软雅黑" panose="020B0503020204020204" charset="-122"/>
                <a:sym typeface="+mn-ea"/>
              </a:rPr>
              <a:t>.2.</a:t>
            </a:r>
            <a:r>
              <a:rPr lang="en-US" altLang="zh-CN" b="1">
                <a:latin typeface="微软雅黑" panose="020B0503020204020204" charset="-122"/>
                <a:ea typeface="微软雅黑" panose="020B0503020204020204" charset="-122"/>
                <a:cs typeface="微软雅黑" panose="020B0503020204020204" charset="-122"/>
                <a:sym typeface="+mn-ea"/>
              </a:rPr>
              <a:t>2 </a:t>
            </a:r>
            <a:r>
              <a:rPr lang="zh-CN" altLang="en-US" b="1">
                <a:latin typeface="微软雅黑" panose="020B0503020204020204" charset="-122"/>
                <a:ea typeface="微软雅黑" panose="020B0503020204020204" charset="-122"/>
                <a:cs typeface="微软雅黑" panose="020B0503020204020204" charset="-122"/>
                <a:sym typeface="+mn-ea"/>
              </a:rPr>
              <a:t>服务产品申请审核不通过</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点击“服务产品管理”进入我的服务产品页面，在列表可以看到申请上架审核不通过的服务产品。鼠标浮动至审核不通过状态上可查看原因</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7" name="图片 17"/>
          <p:cNvPicPr>
            <a:picLocks noChangeAspect="1"/>
          </p:cNvPicPr>
          <p:nvPr/>
        </p:nvPicPr>
        <p:blipFill>
          <a:blip r:embed="rId1"/>
          <a:stretch>
            <a:fillRect/>
          </a:stretch>
        </p:blipFill>
        <p:spPr>
          <a:xfrm>
            <a:off x="1539240" y="2288540"/>
            <a:ext cx="9431020" cy="4711065"/>
          </a:xfrm>
          <a:prstGeom prst="rect">
            <a:avLst/>
          </a:prstGeom>
          <a:noFill/>
          <a:ln>
            <a:noFill/>
          </a:ln>
        </p:spPr>
      </p:pic>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7.3.1 我的服务订单</a:t>
            </a:r>
            <a:endParaRPr lang="en-US" altLang="zh-CN"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进入我的服务订单页面，展示企业申请服务的产品订单。</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764665" y="1932940"/>
            <a:ext cx="8413200" cy="4859667"/>
          </a:xfrm>
          <a:prstGeom prst="rect">
            <a:avLst/>
          </a:prstGeom>
        </p:spPr>
      </p:pic>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7.3.2 服务机构接单</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若有企业提交申请服务，该服务机构可点击“处理”进入订单详情页面。服务机构可对企业的申请服务进行“接单”，接单后服务状态变为“待签合同”。若服务机构无法进行接单，则点击“取消订单”服务状态变为“订单取消”。</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rcRect l="8207" r="10545"/>
          <a:stretch>
            <a:fillRect/>
          </a:stretch>
        </p:blipFill>
        <p:spPr>
          <a:xfrm>
            <a:off x="112395" y="2512060"/>
            <a:ext cx="6855460" cy="4206240"/>
          </a:xfrm>
          <a:prstGeom prst="rect">
            <a:avLst/>
          </a:prstGeom>
        </p:spPr>
      </p:pic>
      <p:pic>
        <p:nvPicPr>
          <p:cNvPr id="6" name="图片 5"/>
          <p:cNvPicPr/>
          <p:nvPr/>
        </p:nvPicPr>
        <p:blipFill>
          <a:blip r:embed="rId2"/>
          <a:srcRect l="27118" t="-45" r="11629" b="747"/>
          <a:stretch>
            <a:fillRect/>
          </a:stretch>
        </p:blipFill>
        <p:spPr>
          <a:xfrm>
            <a:off x="7033260" y="2512060"/>
            <a:ext cx="4999355" cy="4206875"/>
          </a:xfrm>
          <a:prstGeom prst="rect">
            <a:avLst/>
          </a:prstGeom>
        </p:spPr>
      </p:pic>
    </p:spTree>
    <p:custDataLst>
      <p:tags r:id="rId3"/>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7.3.3 服务</a:t>
            </a:r>
            <a:r>
              <a:rPr lang="zh-CN" altLang="en-US" b="1">
                <a:latin typeface="微软雅黑" panose="020B0503020204020204" charset="-122"/>
                <a:ea typeface="微软雅黑" panose="020B0503020204020204" charset="-122"/>
                <a:cs typeface="微软雅黑" panose="020B0503020204020204" charset="-122"/>
                <a:sym typeface="+mn-ea"/>
              </a:rPr>
              <a:t>商</a:t>
            </a:r>
            <a:r>
              <a:rPr lang="en-US" altLang="zh-CN" b="1">
                <a:latin typeface="微软雅黑" panose="020B0503020204020204" charset="-122"/>
                <a:ea typeface="微软雅黑" panose="020B0503020204020204" charset="-122"/>
                <a:cs typeface="微软雅黑" panose="020B0503020204020204" charset="-122"/>
                <a:sym typeface="+mn-ea"/>
              </a:rPr>
              <a:t>签署合同</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服务机构接单后，</a:t>
            </a:r>
            <a:r>
              <a:rPr lang="zh-CN" altLang="en-US">
                <a:latin typeface="微软雅黑" panose="020B0503020204020204" charset="-122"/>
                <a:ea typeface="微软雅黑" panose="020B0503020204020204" charset="-122"/>
                <a:cs typeface="微软雅黑" panose="020B0503020204020204" charset="-122"/>
                <a:sym typeface="+mn-ea"/>
              </a:rPr>
              <a:t>需</a:t>
            </a:r>
            <a:r>
              <a:rPr lang="en-US" altLang="zh-CN">
                <a:latin typeface="微软雅黑" panose="020B0503020204020204" charset="-122"/>
                <a:ea typeface="微软雅黑" panose="020B0503020204020204" charset="-122"/>
                <a:cs typeface="微软雅黑" panose="020B0503020204020204" charset="-122"/>
                <a:sym typeface="+mn-ea"/>
              </a:rPr>
              <a:t>进行</a:t>
            </a:r>
            <a:r>
              <a:rPr lang="zh-CN" altLang="en-US">
                <a:latin typeface="微软雅黑" panose="020B0503020204020204" charset="-122"/>
                <a:ea typeface="微软雅黑" panose="020B0503020204020204" charset="-122"/>
                <a:cs typeface="微软雅黑" panose="020B0503020204020204" charset="-122"/>
                <a:sym typeface="+mn-ea"/>
              </a:rPr>
              <a:t>合同制作，根据提示填写好服务内容与合同附加条款，填写完成后可点击生成合同，生成后服务机构与企业可进一步签署合同</a:t>
            </a:r>
            <a:r>
              <a:rPr lang="en-US" altLang="zh-CN">
                <a:latin typeface="微软雅黑" panose="020B0503020204020204" charset="-122"/>
                <a:ea typeface="微软雅黑" panose="020B0503020204020204" charset="-122"/>
                <a:cs typeface="微软雅黑" panose="020B0503020204020204" charset="-122"/>
                <a:sym typeface="+mn-ea"/>
              </a:rPr>
              <a:t>（注意：服务机构首次合同签订，</a:t>
            </a:r>
            <a:r>
              <a:rPr lang="en-US" altLang="zh-CN">
                <a:latin typeface="微软雅黑" panose="020B0503020204020204" charset="-122"/>
                <a:ea typeface="微软雅黑" panose="020B0503020204020204" charset="-122"/>
                <a:cs typeface="微软雅黑" panose="020B0503020204020204" charset="-122"/>
                <a:sym typeface="+mn-ea"/>
              </a:rPr>
              <a:t>需要申请企业公章和法人签名章，用于签署电子合同。</a:t>
            </a:r>
            <a:r>
              <a:rPr lang="en-US" altLang="zh-CN">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5" name="图片 4" descr="5452014ea39411485a45e3f9a33f684"/>
          <p:cNvPicPr>
            <a:picLocks noChangeAspect="1"/>
          </p:cNvPicPr>
          <p:nvPr/>
        </p:nvPicPr>
        <p:blipFill>
          <a:blip r:embed="rId1"/>
          <a:srcRect l="22725"/>
          <a:stretch>
            <a:fillRect/>
          </a:stretch>
        </p:blipFill>
        <p:spPr>
          <a:xfrm>
            <a:off x="518160" y="2599690"/>
            <a:ext cx="5255260" cy="4058920"/>
          </a:xfrm>
          <a:prstGeom prst="rect">
            <a:avLst/>
          </a:prstGeom>
        </p:spPr>
      </p:pic>
      <p:pic>
        <p:nvPicPr>
          <p:cNvPr id="6" name="图片 5" descr="3c442c821cbcd11870ca8b685948736"/>
          <p:cNvPicPr>
            <a:picLocks noChangeAspect="1"/>
          </p:cNvPicPr>
          <p:nvPr/>
        </p:nvPicPr>
        <p:blipFill>
          <a:blip r:embed="rId2"/>
          <a:stretch>
            <a:fillRect/>
          </a:stretch>
        </p:blipFill>
        <p:spPr>
          <a:xfrm>
            <a:off x="6325870" y="2599690"/>
            <a:ext cx="5264150" cy="4058285"/>
          </a:xfrm>
          <a:prstGeom prst="rect">
            <a:avLst/>
          </a:prstGeom>
        </p:spPr>
      </p:pic>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7.3.3 服务</a:t>
            </a:r>
            <a:r>
              <a:rPr lang="zh-CN" altLang="en-US" b="1">
                <a:latin typeface="微软雅黑" panose="020B0503020204020204" charset="-122"/>
                <a:ea typeface="微软雅黑" panose="020B0503020204020204" charset="-122"/>
                <a:cs typeface="微软雅黑" panose="020B0503020204020204" charset="-122"/>
                <a:sym typeface="+mn-ea"/>
              </a:rPr>
              <a:t>商</a:t>
            </a:r>
            <a:r>
              <a:rPr lang="en-US" altLang="zh-CN" b="1">
                <a:latin typeface="微软雅黑" panose="020B0503020204020204" charset="-122"/>
                <a:ea typeface="微软雅黑" panose="020B0503020204020204" charset="-122"/>
                <a:cs typeface="微软雅黑" panose="020B0503020204020204" charset="-122"/>
                <a:sym typeface="+mn-ea"/>
              </a:rPr>
              <a:t>签署合同</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接单后，进行签署合同。合同条款确认后，使用微信扫码进入“桂在益企”小程序在“我的”页面右上角点击“制作签章”。制作完成后，进入待服务-待签合同页面查看订单详情，进行签署合同人脸认证，即可完成签署。</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（注意：服务机构首次合同签订，</a:t>
            </a:r>
            <a:r>
              <a:rPr lang="en-US" altLang="zh-CN">
                <a:latin typeface="微软雅黑" panose="020B0503020204020204" charset="-122"/>
                <a:ea typeface="微软雅黑" panose="020B0503020204020204" charset="-122"/>
                <a:cs typeface="微软雅黑" panose="020B0503020204020204" charset="-122"/>
                <a:sym typeface="+mn-ea"/>
              </a:rPr>
              <a:t>需要申请企业公章和法人签名章，用于签署电子合同。</a:t>
            </a:r>
            <a:r>
              <a:rPr lang="en-US" altLang="zh-CN">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rcRect b="28701"/>
          <a:stretch>
            <a:fillRect/>
          </a:stretch>
        </p:blipFill>
        <p:spPr>
          <a:xfrm>
            <a:off x="995045" y="2510790"/>
            <a:ext cx="10071100" cy="4183380"/>
          </a:xfrm>
          <a:prstGeom prst="rect">
            <a:avLst/>
          </a:prstGeom>
        </p:spPr>
      </p:pic>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7.3.4 </a:t>
            </a:r>
            <a:r>
              <a:rPr lang="zh-CN" altLang="en-US" b="1">
                <a:latin typeface="微软雅黑" panose="020B0503020204020204" charset="-122"/>
                <a:ea typeface="微软雅黑" panose="020B0503020204020204" charset="-122"/>
                <a:cs typeface="微软雅黑" panose="020B0503020204020204" charset="-122"/>
                <a:sym typeface="+mn-ea"/>
              </a:rPr>
              <a:t>服务机构合同签约</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完成</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制作签章</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后，点击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待服务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进一步完成服务订单合同签署。</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637155" y="1711960"/>
            <a:ext cx="2339340" cy="5020945"/>
          </a:xfrm>
          <a:prstGeom prst="rect">
            <a:avLst/>
          </a:prstGeom>
        </p:spPr>
      </p:pic>
      <p:pic>
        <p:nvPicPr>
          <p:cNvPr id="5" name="图片 4"/>
          <p:cNvPicPr>
            <a:picLocks noChangeAspect="1"/>
          </p:cNvPicPr>
          <p:nvPr/>
        </p:nvPicPr>
        <p:blipFill>
          <a:blip r:embed="rId2"/>
          <a:stretch>
            <a:fillRect/>
          </a:stretch>
        </p:blipFill>
        <p:spPr>
          <a:xfrm>
            <a:off x="5499100" y="1711960"/>
            <a:ext cx="2336800" cy="5017135"/>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23" name="文本框 22"/>
          <p:cNvSpPr txBox="1"/>
          <p:nvPr/>
        </p:nvSpPr>
        <p:spPr>
          <a:xfrm>
            <a:off x="901700" y="148590"/>
            <a:ext cx="92430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2.</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进入【广西制造业企业培优育强服务券管理平台】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文本框 7"/>
          <p:cNvSpPr txBox="1"/>
          <p:nvPr/>
        </p:nvSpPr>
        <p:spPr>
          <a:xfrm>
            <a:off x="666115" y="1009650"/>
            <a:ext cx="9827895" cy="922020"/>
          </a:xfrm>
          <a:prstGeom prst="rect">
            <a:avLst/>
          </a:prstGeom>
          <a:noFill/>
        </p:spPr>
        <p:txBody>
          <a:bodyPr wrap="square" rtlCol="0">
            <a:spAutoFit/>
          </a:bodyPr>
          <a:p>
            <a:pPr indent="0" fontAlgn="auto">
              <a:lnSpc>
                <a:spcPct val="150000"/>
              </a:lnSpc>
            </a:pPr>
            <a:r>
              <a:rPr lang="en-US" altLang="zh-CN" b="1">
                <a:latin typeface="微软雅黑" panose="020B0503020204020204" charset="-122"/>
                <a:ea typeface="微软雅黑" panose="020B0503020204020204" charset="-122"/>
                <a:cs typeface="微软雅黑" panose="020B0503020204020204" charset="-122"/>
              </a:rPr>
              <a:t>2.1通过输入平台网址进入平台</a:t>
            </a:r>
            <a:endParaRPr lang="en-US" alt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a:latin typeface="微软雅黑" panose="020B0503020204020204" charset="-122"/>
                <a:ea typeface="微软雅黑" panose="020B0503020204020204" charset="-122"/>
                <a:cs typeface="微软雅黑" panose="020B0503020204020204" charset="-122"/>
              </a:rPr>
              <a:t>打开浏览器输入平台网址（https://www.gxgeq.com/index）访问进入平台首页。</a:t>
            </a:r>
            <a:endParaRPr lang="en-US" altLang="zh-CN">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1215390" y="2001520"/>
            <a:ext cx="9000000" cy="4170157"/>
          </a:xfrm>
          <a:prstGeom prst="rect">
            <a:avLst/>
          </a:prstGeom>
        </p:spPr>
      </p:pic>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根据流程，进一步完成服务订单合同签署，完成人脸识别。</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rcRect b="8995"/>
          <a:stretch>
            <a:fillRect/>
          </a:stretch>
        </p:blipFill>
        <p:spPr>
          <a:xfrm>
            <a:off x="2505710" y="1644015"/>
            <a:ext cx="2472690" cy="4843780"/>
          </a:xfrm>
          <a:prstGeom prst="rect">
            <a:avLst/>
          </a:prstGeom>
        </p:spPr>
      </p:pic>
      <p:pic>
        <p:nvPicPr>
          <p:cNvPr id="6" name="图片 5"/>
          <p:cNvPicPr>
            <a:picLocks noChangeAspect="1"/>
          </p:cNvPicPr>
          <p:nvPr/>
        </p:nvPicPr>
        <p:blipFill>
          <a:blip r:embed="rId2"/>
          <a:srcRect l="1101" r="1596" b="365"/>
          <a:stretch>
            <a:fillRect/>
          </a:stretch>
        </p:blipFill>
        <p:spPr>
          <a:xfrm>
            <a:off x="5349875" y="1682750"/>
            <a:ext cx="2440800" cy="4804751"/>
          </a:xfrm>
          <a:prstGeom prst="rect">
            <a:avLst/>
          </a:prstGeom>
        </p:spPr>
      </p:pic>
    </p:spTree>
    <p:custDataLst>
      <p:tags r:id="rId3"/>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根据流程，完成人脸识别后，即可完成合同签署。</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rcRect l="1171"/>
          <a:stretch>
            <a:fillRect/>
          </a:stretch>
        </p:blipFill>
        <p:spPr>
          <a:xfrm>
            <a:off x="2529840" y="1612900"/>
            <a:ext cx="2440800" cy="4724368"/>
          </a:xfrm>
          <a:prstGeom prst="rect">
            <a:avLst/>
          </a:prstGeom>
        </p:spPr>
      </p:pic>
      <p:pic>
        <p:nvPicPr>
          <p:cNvPr id="5" name="图片 4"/>
          <p:cNvPicPr>
            <a:picLocks noChangeAspect="1"/>
          </p:cNvPicPr>
          <p:nvPr/>
        </p:nvPicPr>
        <p:blipFill>
          <a:blip r:embed="rId2"/>
          <a:srcRect l="1202" b="9900"/>
          <a:stretch>
            <a:fillRect/>
          </a:stretch>
        </p:blipFill>
        <p:spPr>
          <a:xfrm>
            <a:off x="5443220" y="1598295"/>
            <a:ext cx="2440940" cy="4739005"/>
          </a:xfrm>
          <a:prstGeom prst="rect">
            <a:avLst/>
          </a:prstGeom>
        </p:spPr>
      </p:pic>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7.3.5 服务机构开始服务</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企业和服务机构双方签署合同后，企业需支付使用补贴券后的订单金额的20％作为定金。服务机构即可“开始服务”。</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rcRect l="8544" r="8895"/>
          <a:stretch>
            <a:fillRect/>
          </a:stretch>
        </p:blipFill>
        <p:spPr>
          <a:xfrm>
            <a:off x="182880" y="2212340"/>
            <a:ext cx="7057390" cy="4364355"/>
          </a:xfrm>
          <a:prstGeom prst="rect">
            <a:avLst/>
          </a:prstGeom>
        </p:spPr>
      </p:pic>
      <p:pic>
        <p:nvPicPr>
          <p:cNvPr id="6" name="图片 5"/>
          <p:cNvPicPr/>
          <p:nvPr/>
        </p:nvPicPr>
        <p:blipFill>
          <a:blip r:embed="rId2"/>
          <a:srcRect l="25120" r="10029"/>
          <a:stretch>
            <a:fillRect/>
          </a:stretch>
        </p:blipFill>
        <p:spPr>
          <a:xfrm>
            <a:off x="7320280" y="2212340"/>
            <a:ext cx="4778375" cy="4364355"/>
          </a:xfrm>
          <a:prstGeom prst="rect">
            <a:avLst/>
          </a:prstGeom>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7.3.6 服务机构完成服务</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服务机构提供服务后，企业支付剩余尾款。服务机构即可上传服务过程佐证完成服务。</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222375" y="1910080"/>
            <a:ext cx="9452610" cy="4734560"/>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服务券兑付</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服务机构申请兑付</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服务机构完成服务后，企业进行评价。评价完成，服务机构即可向平台进行“申请兑付”。</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697355" y="2057400"/>
            <a:ext cx="7718425" cy="4621530"/>
          </a:xfrm>
          <a:prstGeom prst="rect">
            <a:avLst/>
          </a:prstGeom>
        </p:spPr>
      </p:pic>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服务券兑付</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提交相关的兑付材料，等待平台工作人员进行审核。</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857375" y="1442720"/>
            <a:ext cx="8980170" cy="5253355"/>
          </a:xfrm>
          <a:prstGeom prst="rect">
            <a:avLst/>
          </a:prstGeom>
        </p:spPr>
      </p:pic>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服务券兑付</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141351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latin typeface="微软雅黑" panose="020B0503020204020204" charset="-122"/>
                <a:ea typeface="微软雅黑" panose="020B0503020204020204" charset="-122"/>
                <a:cs typeface="微软雅黑" panose="020B0503020204020204" charset="-122"/>
              </a:rPr>
              <a:t>注意事项：</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服务券申领时间为：即时进行审核。</a:t>
            </a:r>
            <a:endParaRPr lang="zh-CN" altLang="en-US">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服务商入驻、产品上架和服务券兑付审核时间：每年两批集中审核。（详情信息可在平台首页</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通知公告查看）</a:t>
            </a:r>
            <a:endParaRPr lang="zh-CN" altLang="en-US">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308100" y="2535555"/>
            <a:ext cx="8982710" cy="3985895"/>
          </a:xfrm>
          <a:prstGeom prst="rect">
            <a:avLst/>
          </a:prstGeom>
        </p:spPr>
      </p:pic>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rPr>
              <a:t>9.1  申请发布需求入口一：</a:t>
            </a:r>
            <a:endParaRPr lang="en-US" altLang="zh-CN">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en-US" altLang="zh-CN">
                <a:latin typeface="微软雅黑" panose="020B0503020204020204" charset="-122"/>
                <a:ea typeface="微软雅黑" panose="020B0503020204020204" charset="-122"/>
                <a:cs typeface="微软雅黑" panose="020B0503020204020204" charset="-122"/>
              </a:rPr>
              <a:t>在首页“企业需求”页面，点击“发布需求”即可跳转至发布需求页面。</a:t>
            </a:r>
            <a:endParaRPr lang="en-US" altLang="zh-CN">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154555" y="1815465"/>
            <a:ext cx="7468235" cy="4930775"/>
          </a:xfrm>
          <a:prstGeom prst="rect">
            <a:avLst/>
          </a:prstGeom>
        </p:spPr>
      </p:pic>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9.2   </a:t>
            </a:r>
            <a:r>
              <a:rPr b="1">
                <a:latin typeface="微软雅黑" panose="020B0503020204020204" charset="-122"/>
                <a:ea typeface="微软雅黑" panose="020B0503020204020204" charset="-122"/>
                <a:cs typeface="微软雅黑" panose="020B0503020204020204" charset="-122"/>
              </a:rPr>
              <a:t>申请发布需求入口二：</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点击“我的需求管理”进入我发布的需求页面，即可看见“发布需求”的入口。</a:t>
            </a:r>
            <a:endParaRPr>
              <a:latin typeface="微软雅黑" panose="020B0503020204020204" charset="-122"/>
              <a:ea typeface="微软雅黑" panose="020B0503020204020204" charset="-122"/>
              <a:cs typeface="微软雅黑" panose="020B0503020204020204" charset="-122"/>
            </a:endParaRPr>
          </a:p>
        </p:txBody>
      </p:sp>
      <p:pic>
        <p:nvPicPr>
          <p:cNvPr id="41" name="图片 23"/>
          <p:cNvPicPr/>
          <p:nvPr/>
        </p:nvPicPr>
        <p:blipFill>
          <a:blip r:embed="rId1"/>
          <a:srcRect l="8160" r="9393" b="8446"/>
          <a:stretch>
            <a:fillRect/>
          </a:stretch>
        </p:blipFill>
        <p:spPr>
          <a:xfrm>
            <a:off x="145415" y="2036445"/>
            <a:ext cx="5851525" cy="4429125"/>
          </a:xfrm>
          <a:prstGeom prst="rect">
            <a:avLst/>
          </a:prstGeom>
          <a:noFill/>
          <a:ln>
            <a:noFill/>
          </a:ln>
        </p:spPr>
      </p:pic>
      <p:pic>
        <p:nvPicPr>
          <p:cNvPr id="42" name="图片 24"/>
          <p:cNvPicPr/>
          <p:nvPr/>
        </p:nvPicPr>
        <p:blipFill>
          <a:blip r:embed="rId2"/>
          <a:srcRect l="7910" r="9286" b="9194"/>
          <a:stretch>
            <a:fillRect/>
          </a:stretch>
        </p:blipFill>
        <p:spPr>
          <a:xfrm>
            <a:off x="6123940" y="2036445"/>
            <a:ext cx="5795645" cy="4427220"/>
          </a:xfrm>
          <a:prstGeom prst="rect">
            <a:avLst/>
          </a:prstGeom>
          <a:noFill/>
          <a:ln>
            <a:noFill/>
          </a:ln>
        </p:spPr>
      </p:pic>
      <p:pic>
        <p:nvPicPr>
          <p:cNvPr id="2" name="图片 1"/>
          <p:cNvPicPr>
            <a:picLocks noChangeAspect="1"/>
          </p:cNvPicPr>
          <p:nvPr/>
        </p:nvPicPr>
        <p:blipFill>
          <a:blip r:embed="rId3"/>
          <a:stretch>
            <a:fillRect/>
          </a:stretch>
        </p:blipFill>
        <p:spPr>
          <a:xfrm>
            <a:off x="462280" y="2153920"/>
            <a:ext cx="1986915" cy="253365"/>
          </a:xfrm>
          <a:prstGeom prst="rect">
            <a:avLst/>
          </a:prstGeom>
        </p:spPr>
      </p:pic>
      <p:pic>
        <p:nvPicPr>
          <p:cNvPr id="4" name="图片 3"/>
          <p:cNvPicPr>
            <a:picLocks noChangeAspect="1"/>
          </p:cNvPicPr>
          <p:nvPr/>
        </p:nvPicPr>
        <p:blipFill>
          <a:blip r:embed="rId3"/>
          <a:stretch>
            <a:fillRect/>
          </a:stretch>
        </p:blipFill>
        <p:spPr>
          <a:xfrm>
            <a:off x="6372860" y="2153920"/>
            <a:ext cx="2323465" cy="252730"/>
          </a:xfrm>
          <a:prstGeom prst="rect">
            <a:avLst/>
          </a:prstGeom>
        </p:spPr>
      </p:pic>
      <p:pic>
        <p:nvPicPr>
          <p:cNvPr id="5" name="图片 4"/>
          <p:cNvPicPr>
            <a:picLocks noChangeAspect="1"/>
          </p:cNvPicPr>
          <p:nvPr/>
        </p:nvPicPr>
        <p:blipFill>
          <a:blip r:embed="rId4"/>
          <a:stretch>
            <a:fillRect/>
          </a:stretch>
        </p:blipFill>
        <p:spPr>
          <a:xfrm>
            <a:off x="558165" y="2557145"/>
            <a:ext cx="2139950" cy="209550"/>
          </a:xfrm>
          <a:prstGeom prst="rect">
            <a:avLst/>
          </a:prstGeom>
        </p:spPr>
      </p:pic>
      <p:pic>
        <p:nvPicPr>
          <p:cNvPr id="6" name="图片 5"/>
          <p:cNvPicPr>
            <a:picLocks noChangeAspect="1"/>
          </p:cNvPicPr>
          <p:nvPr/>
        </p:nvPicPr>
        <p:blipFill>
          <a:blip r:embed="rId4"/>
          <a:stretch>
            <a:fillRect/>
          </a:stretch>
        </p:blipFill>
        <p:spPr>
          <a:xfrm>
            <a:off x="6537325" y="2531745"/>
            <a:ext cx="2308225" cy="226060"/>
          </a:xfrm>
          <a:prstGeom prst="rect">
            <a:avLst/>
          </a:prstGeom>
        </p:spPr>
      </p:pic>
    </p:spTree>
    <p:custDataLst>
      <p:tags r:id="rId5"/>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向平台提交申请发布需求，发布状态为“待处理”。由平台人员进行审核，审核通过后状态变为“已发布”。</a:t>
            </a:r>
            <a:endParaRPr>
              <a:latin typeface="微软雅黑" panose="020B0503020204020204" charset="-122"/>
              <a:ea typeface="微软雅黑" panose="020B0503020204020204" charset="-122"/>
              <a:cs typeface="微软雅黑" panose="020B0503020204020204" charset="-122"/>
            </a:endParaRPr>
          </a:p>
        </p:txBody>
      </p:sp>
      <p:pic>
        <p:nvPicPr>
          <p:cNvPr id="43" name="图片 25"/>
          <p:cNvPicPr>
            <a:picLocks noChangeAspect="1"/>
          </p:cNvPicPr>
          <p:nvPr/>
        </p:nvPicPr>
        <p:blipFill>
          <a:blip r:embed="rId1"/>
          <a:srcRect l="7803" r="8537" b="11921"/>
          <a:stretch>
            <a:fillRect/>
          </a:stretch>
        </p:blipFill>
        <p:spPr>
          <a:xfrm>
            <a:off x="128270" y="1976120"/>
            <a:ext cx="6104255" cy="4250690"/>
          </a:xfrm>
          <a:prstGeom prst="rect">
            <a:avLst/>
          </a:prstGeom>
          <a:noFill/>
          <a:ln>
            <a:noFill/>
          </a:ln>
        </p:spPr>
      </p:pic>
      <p:pic>
        <p:nvPicPr>
          <p:cNvPr id="44" name="图片 27"/>
          <p:cNvPicPr>
            <a:picLocks noChangeAspect="1"/>
          </p:cNvPicPr>
          <p:nvPr/>
        </p:nvPicPr>
        <p:blipFill>
          <a:blip r:embed="rId2"/>
          <a:srcRect l="7721" t="7497" r="8942" b="11348"/>
          <a:stretch>
            <a:fillRect/>
          </a:stretch>
        </p:blipFill>
        <p:spPr>
          <a:xfrm>
            <a:off x="6334760" y="1964690"/>
            <a:ext cx="5714365" cy="4330700"/>
          </a:xfrm>
          <a:prstGeom prst="rect">
            <a:avLst/>
          </a:prstGeom>
          <a:noFill/>
          <a:ln>
            <a:noFill/>
          </a:ln>
        </p:spPr>
      </p:pic>
      <p:pic>
        <p:nvPicPr>
          <p:cNvPr id="2" name="图片 1"/>
          <p:cNvPicPr>
            <a:picLocks noChangeAspect="1"/>
          </p:cNvPicPr>
          <p:nvPr/>
        </p:nvPicPr>
        <p:blipFill>
          <a:blip r:embed="rId3"/>
          <a:stretch>
            <a:fillRect/>
          </a:stretch>
        </p:blipFill>
        <p:spPr>
          <a:xfrm>
            <a:off x="467995" y="2064385"/>
            <a:ext cx="2188845" cy="293370"/>
          </a:xfrm>
          <a:prstGeom prst="rect">
            <a:avLst/>
          </a:prstGeom>
        </p:spPr>
      </p:pic>
      <p:pic>
        <p:nvPicPr>
          <p:cNvPr id="4" name="图片 3"/>
          <p:cNvPicPr>
            <a:picLocks noChangeAspect="1"/>
          </p:cNvPicPr>
          <p:nvPr/>
        </p:nvPicPr>
        <p:blipFill>
          <a:blip r:embed="rId3"/>
          <a:stretch>
            <a:fillRect/>
          </a:stretch>
        </p:blipFill>
        <p:spPr>
          <a:xfrm>
            <a:off x="6633210" y="2085340"/>
            <a:ext cx="1921510" cy="261620"/>
          </a:xfrm>
          <a:prstGeom prst="rect">
            <a:avLst/>
          </a:prstGeom>
        </p:spPr>
      </p:pic>
      <p:pic>
        <p:nvPicPr>
          <p:cNvPr id="5" name="图片 4"/>
          <p:cNvPicPr>
            <a:picLocks noChangeAspect="1"/>
          </p:cNvPicPr>
          <p:nvPr/>
        </p:nvPicPr>
        <p:blipFill>
          <a:blip r:embed="rId4"/>
          <a:stretch>
            <a:fillRect/>
          </a:stretch>
        </p:blipFill>
        <p:spPr>
          <a:xfrm>
            <a:off x="656590" y="2455545"/>
            <a:ext cx="2000250" cy="193040"/>
          </a:xfrm>
          <a:prstGeom prst="rect">
            <a:avLst/>
          </a:prstGeom>
        </p:spPr>
      </p:pic>
      <p:pic>
        <p:nvPicPr>
          <p:cNvPr id="6" name="图片 5"/>
          <p:cNvPicPr>
            <a:picLocks noChangeAspect="1"/>
          </p:cNvPicPr>
          <p:nvPr/>
        </p:nvPicPr>
        <p:blipFill>
          <a:blip r:embed="rId4"/>
          <a:stretch>
            <a:fillRect/>
          </a:stretch>
        </p:blipFill>
        <p:spPr>
          <a:xfrm>
            <a:off x="6721475" y="2460625"/>
            <a:ext cx="2000250" cy="193040"/>
          </a:xfrm>
          <a:prstGeom prst="rect">
            <a:avLst/>
          </a:prstGeom>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74302" y="272351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注册流程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grpSp>
        <p:nvGrpSpPr>
          <p:cNvPr id="13" name="组合 12"/>
          <p:cNvGrpSpPr/>
          <p:nvPr/>
        </p:nvGrpSpPr>
        <p:grpSpPr>
          <a:xfrm>
            <a:off x="502906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第二章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发布的需求审核通过后，可在首页点击“企业需求”即可查看发布的需求。</a:t>
            </a:r>
            <a:endParaRPr>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722755" y="1353185"/>
            <a:ext cx="8101965" cy="5349240"/>
          </a:xfrm>
          <a:prstGeom prst="rect">
            <a:avLst/>
          </a:prstGeo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10</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.我要留言</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在右上角点击“我要留言”弹窗打开留言信箱页面，可将问题或建议留言给平台。平台收到留言后方可进行回复处理。</a:t>
            </a:r>
            <a:endParaRPr>
              <a:latin typeface="微软雅黑" panose="020B0503020204020204" charset="-122"/>
              <a:ea typeface="微软雅黑" panose="020B0503020204020204" charset="-122"/>
              <a:cs typeface="微软雅黑" panose="020B0503020204020204" charset="-122"/>
            </a:endParaRPr>
          </a:p>
        </p:txBody>
      </p:sp>
      <p:pic>
        <p:nvPicPr>
          <p:cNvPr id="47" name="图片 16"/>
          <p:cNvPicPr>
            <a:picLocks noChangeAspect="1"/>
          </p:cNvPicPr>
          <p:nvPr/>
        </p:nvPicPr>
        <p:blipFill>
          <a:blip r:embed="rId1"/>
          <a:srcRect t="7758"/>
          <a:stretch>
            <a:fillRect/>
          </a:stretch>
        </p:blipFill>
        <p:spPr>
          <a:xfrm>
            <a:off x="1566545" y="2006600"/>
            <a:ext cx="9335135" cy="4628515"/>
          </a:xfrm>
          <a:prstGeom prst="rect">
            <a:avLst/>
          </a:prstGeom>
          <a:noFill/>
          <a:ln>
            <a:noFill/>
          </a:ln>
        </p:spPr>
      </p:pic>
      <p:pic>
        <p:nvPicPr>
          <p:cNvPr id="2" name="图片 1"/>
          <p:cNvPicPr>
            <a:picLocks noChangeAspect="1"/>
          </p:cNvPicPr>
          <p:nvPr/>
        </p:nvPicPr>
        <p:blipFill>
          <a:blip r:embed="rId2"/>
          <a:stretch>
            <a:fillRect/>
          </a:stretch>
        </p:blipFill>
        <p:spPr>
          <a:xfrm>
            <a:off x="2686050" y="2127885"/>
            <a:ext cx="2816860" cy="222250"/>
          </a:xfrm>
          <a:prstGeom prst="rect">
            <a:avLst/>
          </a:prstGeom>
        </p:spPr>
      </p:pic>
    </p:spTree>
    <p:custDataLst>
      <p:tags r:id="rId3"/>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433070" y="2723515"/>
            <a:ext cx="11353800"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rPr>
              <a:t>服务商小程序端操作流程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80604020202020204" pitchFamily="34" charset="0"/>
            </a:endParaRPr>
          </a:p>
        </p:txBody>
      </p:sp>
      <p:grpSp>
        <p:nvGrpSpPr>
          <p:cNvPr id="13" name="组合 12"/>
          <p:cNvGrpSpPr/>
          <p:nvPr/>
        </p:nvGrpSpPr>
        <p:grpSpPr>
          <a:xfrm>
            <a:off x="500874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第五章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11.1 </a:t>
            </a:r>
            <a:r>
              <a:rPr>
                <a:latin typeface="微软雅黑" panose="020B0503020204020204" charset="-122"/>
                <a:ea typeface="微软雅黑" panose="020B0503020204020204" charset="-122"/>
                <a:cs typeface="微软雅黑" panose="020B0503020204020204" charset="-122"/>
              </a:rPr>
              <a:t>使用微信扫一扫小程序二维码</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7" name="图片 2" descr="IMG_256"/>
          <p:cNvPicPr>
            <a:picLocks noChangeAspect="1"/>
          </p:cNvPicPr>
          <p:nvPr/>
        </p:nvPicPr>
        <p:blipFill>
          <a:blip r:embed="rId1"/>
          <a:stretch>
            <a:fillRect/>
          </a:stretch>
        </p:blipFill>
        <p:spPr>
          <a:xfrm>
            <a:off x="4094480" y="1953260"/>
            <a:ext cx="4095750" cy="4095750"/>
          </a:xfrm>
          <a:prstGeom prst="rect">
            <a:avLst/>
          </a:prstGeom>
          <a:noFill/>
          <a:ln w="9525">
            <a:noFill/>
          </a:ln>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11.2 </a:t>
            </a:r>
            <a:r>
              <a:rPr>
                <a:latin typeface="微软雅黑" panose="020B0503020204020204" charset="-122"/>
                <a:ea typeface="微软雅黑" panose="020B0503020204020204" charset="-122"/>
                <a:cs typeface="微软雅黑" panose="020B0503020204020204" charset="-122"/>
              </a:rPr>
              <a:t>在微信小程序中搜索“桂益企”</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37" name="图片 4"/>
          <p:cNvPicPr/>
          <p:nvPr/>
        </p:nvPicPr>
        <p:blipFill>
          <a:blip r:embed="rId1"/>
          <a:stretch>
            <a:fillRect/>
          </a:stretch>
        </p:blipFill>
        <p:spPr>
          <a:xfrm>
            <a:off x="4450080" y="1380490"/>
            <a:ext cx="2700000" cy="5220000"/>
          </a:xfrm>
          <a:prstGeom prst="rect">
            <a:avLst/>
          </a:prstGeom>
          <a:noFill/>
          <a:ln>
            <a:noFill/>
          </a:ln>
        </p:spPr>
      </p:pic>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b="1">
                <a:latin typeface="微软雅黑" panose="020B0503020204020204" charset="-122"/>
                <a:ea typeface="微软雅黑" panose="020B0503020204020204" charset="-122"/>
                <a:cs typeface="微软雅黑" panose="020B0503020204020204" charset="-122"/>
              </a:rPr>
              <a:t>12.1 </a:t>
            </a:r>
            <a:r>
              <a:rPr b="1">
                <a:latin typeface="微软雅黑" panose="020B0503020204020204" charset="-122"/>
                <a:ea typeface="微软雅黑" panose="020B0503020204020204" charset="-122"/>
                <a:cs typeface="微软雅黑" panose="020B0503020204020204" charset="-122"/>
              </a:rPr>
              <a:t>未登录页面</a:t>
            </a:r>
            <a:endParaRPr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进入公众端，未登录状态下，用户可以方便的访问浏览“桂益企”小程序。</a:t>
            </a:r>
            <a:endParaRPr>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3447415" y="1802765"/>
            <a:ext cx="2553335" cy="4937125"/>
          </a:xfrm>
          <a:prstGeom prst="rect">
            <a:avLst/>
          </a:prstGeom>
        </p:spPr>
      </p:pic>
      <p:pic>
        <p:nvPicPr>
          <p:cNvPr id="5" name="图片 4"/>
          <p:cNvPicPr/>
          <p:nvPr/>
        </p:nvPicPr>
        <p:blipFill>
          <a:blip r:embed="rId2"/>
          <a:stretch>
            <a:fillRect/>
          </a:stretch>
        </p:blipFill>
        <p:spPr>
          <a:xfrm>
            <a:off x="6092190" y="1781175"/>
            <a:ext cx="2414905" cy="4956810"/>
          </a:xfrm>
          <a:prstGeom prst="rect">
            <a:avLst/>
          </a:prstGeom>
        </p:spPr>
      </p:pic>
    </p:spTree>
    <p:custDataLst>
      <p:tags r:id="rId3"/>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819785"/>
            <a:ext cx="11161395" cy="694690"/>
          </a:xfrm>
          <a:prstGeom prst="rect">
            <a:avLst/>
          </a:prstGeom>
        </p:spPr>
        <p:txBody>
          <a:bodyPr>
            <a:noAutofit/>
          </a:bodyPr>
          <a:p>
            <a:pPr marL="0" indent="457200" algn="just" defTabSz="266700">
              <a:lnSpc>
                <a:spcPct val="150000"/>
              </a:lnSpc>
              <a:buClrTx/>
              <a:buSzTx/>
              <a:buNone/>
              <a:extLst>
                <a:ext uri="{35155182-B16C-46BC-9424-99874614C6A1}">
                  <wpsdc:indentchars xmlns:wpsdc="http://www.wps.cn/officeDocument/2017/drawingmlCustomData" val="200" checksum="59296752"/>
                </a:ext>
              </a:extLst>
            </a:pPr>
            <a:r>
              <a:rPr lang="en-US" sz="1800" b="1">
                <a:latin typeface="微软雅黑" panose="020B0503020204020204" charset="-122"/>
                <a:ea typeface="微软雅黑" panose="020B0503020204020204" charset="-122"/>
                <a:cs typeface="微软雅黑" panose="020B0503020204020204" charset="-122"/>
              </a:rPr>
              <a:t>12.2  浏览产品及服务机构</a:t>
            </a:r>
            <a:endParaRPr lang="en-US" sz="1800" b="1">
              <a:latin typeface="微软雅黑" panose="020B0503020204020204" charset="-122"/>
              <a:ea typeface="微软雅黑" panose="020B0503020204020204" charset="-122"/>
              <a:cs typeface="微软雅黑" panose="020B0503020204020204" charset="-122"/>
            </a:endParaRPr>
          </a:p>
          <a:p>
            <a:pPr marL="0" indent="457200" algn="just" defTabSz="266700">
              <a:lnSpc>
                <a:spcPct val="150000"/>
              </a:lnSpc>
              <a:buClrTx/>
              <a:buSzTx/>
              <a:buNone/>
              <a:extLst>
                <a:ext uri="{35155182-B16C-46BC-9424-99874614C6A1}">
                  <wpsdc:indentchars xmlns:wpsdc="http://www.wps.cn/officeDocument/2017/drawingmlCustomData" val="200" checksum="59296752"/>
                </a:ext>
              </a:extLst>
            </a:pPr>
            <a:r>
              <a:rPr lang="en-US" sz="1800">
                <a:latin typeface="微软雅黑" panose="020B0503020204020204" charset="-122"/>
                <a:ea typeface="微软雅黑" panose="020B0503020204020204" charset="-122"/>
                <a:cs typeface="微软雅黑" panose="020B0503020204020204" charset="-122"/>
              </a:rPr>
              <a:t>点击服务产品选项卡，即可查看各产品类型的详细介绍。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1" name="图片 5"/>
          <p:cNvPicPr>
            <a:picLocks noChangeAspect="1"/>
          </p:cNvPicPr>
          <p:nvPr/>
        </p:nvPicPr>
        <p:blipFill>
          <a:blip r:embed="rId1"/>
          <a:stretch>
            <a:fillRect/>
          </a:stretch>
        </p:blipFill>
        <p:spPr>
          <a:xfrm>
            <a:off x="3457575" y="1840865"/>
            <a:ext cx="2558415" cy="4946650"/>
          </a:xfrm>
          <a:prstGeom prst="rect">
            <a:avLst/>
          </a:prstGeom>
          <a:noFill/>
          <a:ln>
            <a:noFill/>
          </a:ln>
        </p:spPr>
      </p:pic>
      <p:pic>
        <p:nvPicPr>
          <p:cNvPr id="42" name="图片 6"/>
          <p:cNvPicPr/>
          <p:nvPr/>
        </p:nvPicPr>
        <p:blipFill>
          <a:blip r:embed="rId2"/>
          <a:stretch>
            <a:fillRect/>
          </a:stretch>
        </p:blipFill>
        <p:spPr>
          <a:xfrm>
            <a:off x="6065520" y="1840865"/>
            <a:ext cx="2638425" cy="4951730"/>
          </a:xfrm>
          <a:prstGeom prst="rect">
            <a:avLst/>
          </a:prstGeom>
          <a:noFill/>
          <a:ln>
            <a:noFill/>
          </a:ln>
        </p:spPr>
      </p:pic>
      <p:pic>
        <p:nvPicPr>
          <p:cNvPr id="2" name="图片 1"/>
          <p:cNvPicPr>
            <a:picLocks noChangeAspect="1"/>
          </p:cNvPicPr>
          <p:nvPr/>
        </p:nvPicPr>
        <p:blipFill>
          <a:blip r:embed="rId3"/>
          <a:stretch>
            <a:fillRect/>
          </a:stretch>
        </p:blipFill>
        <p:spPr>
          <a:xfrm>
            <a:off x="6236335" y="2291715"/>
            <a:ext cx="2075815" cy="579120"/>
          </a:xfrm>
          <a:prstGeom prst="rect">
            <a:avLst/>
          </a:prstGeom>
        </p:spPr>
      </p:pic>
      <p:pic>
        <p:nvPicPr>
          <p:cNvPr id="4" name="图片 3"/>
          <p:cNvPicPr>
            <a:picLocks noChangeAspect="1"/>
          </p:cNvPicPr>
          <p:nvPr/>
        </p:nvPicPr>
        <p:blipFill>
          <a:blip r:embed="rId4"/>
          <a:stretch>
            <a:fillRect/>
          </a:stretch>
        </p:blipFill>
        <p:spPr>
          <a:xfrm>
            <a:off x="3641725" y="4806950"/>
            <a:ext cx="297180" cy="266700"/>
          </a:xfrm>
          <a:prstGeom prst="rect">
            <a:avLst/>
          </a:prstGeom>
        </p:spPr>
      </p:pic>
    </p:spTree>
    <p:custDataLst>
      <p:tags r:id="rId5"/>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508000" algn="just" defTabSz="266700" fontAlgn="auto">
              <a:lnSpc>
                <a:spcPct val="150000"/>
              </a:lnSpc>
              <a:spcAft>
                <a:spcPct val="0"/>
              </a:spcAft>
              <a:extLst>
                <a:ext uri="{35155182-B16C-46BC-9424-99874614C6A1}">
                  <wpsdc:indentchars xmlns:wpsdc="http://www.wps.cn/officeDocument/2017/drawingmlCustomData" val="200" checksum="282533468"/>
                </a:ext>
              </a:extLst>
            </a:pPr>
            <a:r>
              <a:rPr lang="en-US" sz="2000" b="1">
                <a:latin typeface="微软雅黑" panose="020B0503020204020204" charset="-122"/>
                <a:ea typeface="微软雅黑" panose="020B0503020204020204" charset="-122"/>
                <a:cs typeface="微软雅黑" panose="020B0503020204020204" charset="-122"/>
              </a:rPr>
              <a:t>11.3  </a:t>
            </a:r>
            <a:r>
              <a:rPr lang="zh-CN" altLang="en-US" sz="2000" b="1">
                <a:latin typeface="微软雅黑" panose="020B0503020204020204" charset="-122"/>
                <a:ea typeface="微软雅黑" panose="020B0503020204020204" charset="-122"/>
                <a:cs typeface="微软雅黑" panose="020B0503020204020204" charset="-122"/>
              </a:rPr>
              <a:t>产品选项卡</a:t>
            </a:r>
            <a:endParaRPr lang="en-US" sz="2000" b="1">
              <a:latin typeface="微软雅黑" panose="020B0503020204020204" charset="-122"/>
              <a:ea typeface="微软雅黑" panose="020B0503020204020204" charset="-122"/>
              <a:cs typeface="微软雅黑" panose="020B0503020204020204" charset="-122"/>
            </a:endParaRPr>
          </a:p>
          <a:p>
            <a:pPr indent="508000" algn="just" defTabSz="266700" fontAlgn="auto">
              <a:lnSpc>
                <a:spcPct val="150000"/>
              </a:lnSpc>
              <a:spcAft>
                <a:spcPct val="0"/>
              </a:spcAft>
              <a:extLst>
                <a:ext uri="{35155182-B16C-46BC-9424-99874614C6A1}">
                  <wpsdc:indentchars xmlns:wpsdc="http://www.wps.cn/officeDocument/2017/drawingmlCustomData" val="200" checksum="282533468"/>
                </a:ext>
              </a:extLst>
            </a:pPr>
            <a:r>
              <a:rPr sz="2000">
                <a:latin typeface="微软雅黑" panose="020B0503020204020204" charset="-122"/>
                <a:ea typeface="微软雅黑" panose="020B0503020204020204" charset="-122"/>
                <a:cs typeface="微软雅黑" panose="020B0503020204020204" charset="-122"/>
              </a:rPr>
              <a:t>点击“企业诊断”等选项卡，选择不同类型的产品，即可查看各产品类型的详细介绍。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3" name="图片 7"/>
          <p:cNvPicPr/>
          <p:nvPr/>
        </p:nvPicPr>
        <p:blipFill>
          <a:blip r:embed="rId1"/>
          <a:stretch>
            <a:fillRect/>
          </a:stretch>
        </p:blipFill>
        <p:spPr>
          <a:xfrm>
            <a:off x="3383280" y="1736090"/>
            <a:ext cx="2700000" cy="5040000"/>
          </a:xfrm>
          <a:prstGeom prst="rect">
            <a:avLst/>
          </a:prstGeom>
          <a:noFill/>
          <a:ln>
            <a:noFill/>
          </a:ln>
        </p:spPr>
      </p:pic>
      <p:pic>
        <p:nvPicPr>
          <p:cNvPr id="44" name="图片 8"/>
          <p:cNvPicPr>
            <a:picLocks noChangeAspect="1"/>
          </p:cNvPicPr>
          <p:nvPr/>
        </p:nvPicPr>
        <p:blipFill>
          <a:blip r:embed="rId2"/>
          <a:stretch>
            <a:fillRect/>
          </a:stretch>
        </p:blipFill>
        <p:spPr>
          <a:xfrm>
            <a:off x="6083300" y="1736090"/>
            <a:ext cx="2700000" cy="5040000"/>
          </a:xfrm>
          <a:prstGeom prst="rect">
            <a:avLst/>
          </a:prstGeom>
          <a:noFill/>
          <a:ln>
            <a:noFill/>
          </a:ln>
        </p:spPr>
      </p:pic>
    </p:spTree>
    <p:custDataLst>
      <p:tags r:id="rId3"/>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13.产品展示</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请使用电脑浏览器登录“广西</a:t>
            </a:r>
            <a:r>
              <a:rPr lang="zh-CN">
                <a:latin typeface="微软雅黑" panose="020B0503020204020204" charset="-122"/>
                <a:ea typeface="微软雅黑" panose="020B0503020204020204" charset="-122"/>
                <a:cs typeface="微软雅黑" panose="020B0503020204020204" charset="-122"/>
              </a:rPr>
              <a:t>制造业</a:t>
            </a:r>
            <a:r>
              <a:rPr>
                <a:latin typeface="微软雅黑" panose="020B0503020204020204" charset="-122"/>
                <a:ea typeface="微软雅黑" panose="020B0503020204020204" charset="-122"/>
                <a:cs typeface="微软雅黑" panose="020B0503020204020204" charset="-122"/>
              </a:rPr>
              <a:t>企业培优育强服务</a:t>
            </a:r>
            <a:r>
              <a:rPr lang="zh-CN">
                <a:latin typeface="微软雅黑" panose="020B0503020204020204" charset="-122"/>
                <a:ea typeface="微软雅黑" panose="020B0503020204020204" charset="-122"/>
                <a:cs typeface="微软雅黑" panose="020B0503020204020204" charset="-122"/>
              </a:rPr>
              <a:t>管理</a:t>
            </a:r>
            <a:r>
              <a:rPr>
                <a:latin typeface="微软雅黑" panose="020B0503020204020204" charset="-122"/>
                <a:ea typeface="微软雅黑" panose="020B0503020204020204" charset="-122"/>
                <a:cs typeface="微软雅黑" panose="020B0503020204020204" charset="-122"/>
              </a:rPr>
              <a:t>平台”网页版，申请成为服务签约机构再上架相关服务产品。下图为上架产品后的页面展示。</a:t>
            </a:r>
            <a:endParaRPr>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3395980" y="1819275"/>
            <a:ext cx="2700000" cy="5040000"/>
          </a:xfrm>
          <a:prstGeom prst="rect">
            <a:avLst/>
          </a:prstGeom>
          <a:noFill/>
          <a:ln>
            <a:noFill/>
          </a:ln>
        </p:spPr>
      </p:pic>
      <p:pic>
        <p:nvPicPr>
          <p:cNvPr id="4" name="图片 2" descr="a886ed154aaabcdc0f63ed41941dc36"/>
          <p:cNvPicPr>
            <a:picLocks noChangeAspect="1"/>
          </p:cNvPicPr>
          <p:nvPr/>
        </p:nvPicPr>
        <p:blipFill>
          <a:blip r:embed="rId2"/>
          <a:stretch>
            <a:fillRect/>
          </a:stretch>
        </p:blipFill>
        <p:spPr>
          <a:xfrm>
            <a:off x="6096000" y="1818005"/>
            <a:ext cx="2700000" cy="5040000"/>
          </a:xfrm>
          <a:prstGeom prst="rect">
            <a:avLst/>
          </a:prstGeom>
        </p:spPr>
      </p:pic>
    </p:spTree>
    <p:custDataLst>
      <p:tags r:id="rId3"/>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13.订单管理</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473710" y="82423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企业下单后，实时短信通知服务机构，可在“我的”页面点击“待接单”进入我的订单列表页面，在订单详情页面点击“接单”按钮。</a:t>
            </a:r>
            <a:endParaRPr>
              <a:latin typeface="微软雅黑" panose="020B0503020204020204" charset="-122"/>
              <a:ea typeface="微软雅黑" panose="020B0503020204020204" charset="-122"/>
              <a:cs typeface="微软雅黑" panose="020B0503020204020204" charset="-122"/>
            </a:endParaRPr>
          </a:p>
        </p:txBody>
      </p:sp>
      <p:pic>
        <p:nvPicPr>
          <p:cNvPr id="2" name="图片 4"/>
          <p:cNvPicPr>
            <a:picLocks noChangeAspect="1"/>
          </p:cNvPicPr>
          <p:nvPr/>
        </p:nvPicPr>
        <p:blipFill>
          <a:blip r:embed="rId1"/>
          <a:stretch>
            <a:fillRect/>
          </a:stretch>
        </p:blipFill>
        <p:spPr>
          <a:xfrm>
            <a:off x="1878965" y="1702435"/>
            <a:ext cx="2700000" cy="5040000"/>
          </a:xfrm>
          <a:prstGeom prst="rect">
            <a:avLst/>
          </a:prstGeom>
          <a:noFill/>
          <a:ln>
            <a:noFill/>
          </a:ln>
        </p:spPr>
      </p:pic>
      <p:pic>
        <p:nvPicPr>
          <p:cNvPr id="4" name="图片 5"/>
          <p:cNvPicPr>
            <a:picLocks noChangeAspect="1"/>
          </p:cNvPicPr>
          <p:nvPr/>
        </p:nvPicPr>
        <p:blipFill>
          <a:blip r:embed="rId2"/>
          <a:stretch>
            <a:fillRect/>
          </a:stretch>
        </p:blipFill>
        <p:spPr>
          <a:xfrm>
            <a:off x="4808855" y="1702435"/>
            <a:ext cx="2700000" cy="5040000"/>
          </a:xfrm>
          <a:prstGeom prst="rect">
            <a:avLst/>
          </a:prstGeom>
          <a:noFill/>
          <a:ln>
            <a:noFill/>
          </a:ln>
        </p:spPr>
      </p:pic>
      <p:pic>
        <p:nvPicPr>
          <p:cNvPr id="11" name="图片 6"/>
          <p:cNvPicPr/>
          <p:nvPr/>
        </p:nvPicPr>
        <p:blipFill>
          <a:blip r:embed="rId3"/>
          <a:stretch>
            <a:fillRect/>
          </a:stretch>
        </p:blipFill>
        <p:spPr>
          <a:xfrm>
            <a:off x="7738745" y="1702435"/>
            <a:ext cx="2700000" cy="5040000"/>
          </a:xfrm>
          <a:prstGeom prst="rect">
            <a:avLst/>
          </a:prstGeom>
          <a:noFill/>
          <a:ln>
            <a:no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3.</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注册</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8160" y="768985"/>
            <a:ext cx="11161395" cy="694690"/>
          </a:xfrm>
          <a:prstGeom prst="rect">
            <a:avLst/>
          </a:prstGeom>
        </p:spPr>
        <p:txBody>
          <a:bodyPr>
            <a:noAutofit/>
          </a:bodyPr>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进入平台首页，未注册使用过的用户可在右上角点击“注册”，进入注册页面。填写企业名称、手机号、图形验证码、手机验证码，即可点击“立即注册”按钮，注册成功。</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rcRect l="7162" r="5031"/>
          <a:stretch>
            <a:fillRect/>
          </a:stretch>
        </p:blipFill>
        <p:spPr>
          <a:xfrm>
            <a:off x="8863330" y="1736725"/>
            <a:ext cx="3044825" cy="5026025"/>
          </a:xfrm>
          <a:prstGeom prst="rect">
            <a:avLst/>
          </a:prstGeom>
        </p:spPr>
      </p:pic>
      <p:pic>
        <p:nvPicPr>
          <p:cNvPr id="6" name="图片 5"/>
          <p:cNvPicPr>
            <a:picLocks noChangeAspect="1"/>
          </p:cNvPicPr>
          <p:nvPr/>
        </p:nvPicPr>
        <p:blipFill>
          <a:blip r:embed="rId2"/>
          <a:stretch>
            <a:fillRect/>
          </a:stretch>
        </p:blipFill>
        <p:spPr>
          <a:xfrm>
            <a:off x="165100" y="1736725"/>
            <a:ext cx="8442000" cy="3911607"/>
          </a:xfrm>
          <a:prstGeom prst="rect">
            <a:avLst/>
          </a:prstGeom>
        </p:spPr>
      </p:pic>
      <p:sp>
        <p:nvSpPr>
          <p:cNvPr id="7" name="矩形 6"/>
          <p:cNvSpPr/>
          <p:nvPr/>
        </p:nvSpPr>
        <p:spPr>
          <a:xfrm>
            <a:off x="6739255" y="1736725"/>
            <a:ext cx="421640" cy="358140"/>
          </a:xfrm>
          <a:prstGeom prst="rect">
            <a:avLst/>
          </a:prstGeom>
          <a:ln w="60325"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ustDataLst>
      <p:tags r:id="rId3"/>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457200" algn="just" defTabSz="266700">
              <a:lnSpc>
                <a:spcPct val="150000"/>
              </a:lnSpc>
              <a:buClrTx/>
              <a:buSzTx/>
              <a:buFontTx/>
              <a:extLst>
                <a:ext uri="{35155182-B16C-46BC-9424-99874614C6A1}">
                  <wpsdc:indentchars xmlns:wpsdc="http://www.wps.cn/officeDocument/2017/drawingmlCustomData" val="200" checksum="59296752"/>
                </a:ext>
              </a:extLst>
            </a:pPr>
            <a:r>
              <a:rPr sz="1800">
                <a:latin typeface="微软雅黑" panose="020B0503020204020204" charset="-122"/>
                <a:ea typeface="微软雅黑" panose="020B0503020204020204" charset="-122"/>
                <a:cs typeface="微软雅黑" panose="020B0503020204020204" charset="-122"/>
              </a:rPr>
              <a:t>服务商接单后，签订合同。电子合同只能在网页端签，签订合同后等待企业付款。企业付款后即可开始服务。</a:t>
            </a:r>
            <a:endParaRPr sz="1800">
              <a:latin typeface="微软雅黑" panose="020B0503020204020204" charset="-122"/>
              <a:ea typeface="微软雅黑" panose="020B0503020204020204" charset="-122"/>
              <a:cs typeface="微软雅黑" panose="020B0503020204020204" charset="-122"/>
            </a:endParaRPr>
          </a:p>
        </p:txBody>
      </p:sp>
      <p:pic>
        <p:nvPicPr>
          <p:cNvPr id="12" name="图片 7"/>
          <p:cNvPicPr>
            <a:picLocks noChangeAspect="1"/>
          </p:cNvPicPr>
          <p:nvPr/>
        </p:nvPicPr>
        <p:blipFill>
          <a:blip r:embed="rId1"/>
          <a:stretch>
            <a:fillRect/>
          </a:stretch>
        </p:blipFill>
        <p:spPr>
          <a:xfrm>
            <a:off x="3578860" y="1633855"/>
            <a:ext cx="2700020" cy="5040000"/>
          </a:xfrm>
          <a:prstGeom prst="rect">
            <a:avLst/>
          </a:prstGeom>
          <a:noFill/>
          <a:ln>
            <a:noFill/>
          </a:ln>
        </p:spPr>
      </p:pic>
      <p:pic>
        <p:nvPicPr>
          <p:cNvPr id="13" name="图片 8"/>
          <p:cNvPicPr>
            <a:picLocks noChangeAspect="1"/>
          </p:cNvPicPr>
          <p:nvPr/>
        </p:nvPicPr>
        <p:blipFill>
          <a:blip r:embed="rId2"/>
          <a:stretch>
            <a:fillRect/>
          </a:stretch>
        </p:blipFill>
        <p:spPr>
          <a:xfrm>
            <a:off x="6342380" y="1626870"/>
            <a:ext cx="2700000" cy="5040000"/>
          </a:xfrm>
          <a:prstGeom prst="rect">
            <a:avLst/>
          </a:prstGeom>
          <a:noFill/>
          <a:ln>
            <a:noFill/>
          </a:ln>
        </p:spPr>
      </p:pic>
    </p:spTree>
    <p:custDataLst>
      <p:tags r:id="rId3"/>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87757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sz="1800">
                <a:latin typeface="微软雅黑" panose="020B0503020204020204" charset="-122"/>
                <a:ea typeface="微软雅黑" panose="020B0503020204020204" charset="-122"/>
                <a:cs typeface="微软雅黑" panose="020B0503020204020204" charset="-122"/>
              </a:rPr>
              <a:t>收到企业的尾款后，系统将实时发送短信通知服务</a:t>
            </a:r>
            <a:r>
              <a:rPr lang="zh-CN" sz="1800">
                <a:latin typeface="微软雅黑" panose="020B0503020204020204" charset="-122"/>
                <a:ea typeface="微软雅黑" panose="020B0503020204020204" charset="-122"/>
                <a:cs typeface="微软雅黑" panose="020B0503020204020204" charset="-122"/>
              </a:rPr>
              <a:t>商</a:t>
            </a:r>
            <a:r>
              <a:rPr sz="1800">
                <a:latin typeface="微软雅黑" panose="020B0503020204020204" charset="-122"/>
                <a:ea typeface="微软雅黑" panose="020B0503020204020204" charset="-122"/>
                <a:cs typeface="微软雅黑" panose="020B0503020204020204" charset="-122"/>
              </a:rPr>
              <a:t>，点击该订单的“完成服务”按钮。下图为完成服务小程序页面。</a:t>
            </a:r>
            <a:endParaRPr sz="2000">
              <a:latin typeface="微软雅黑" panose="020B0503020204020204" charset="-122"/>
              <a:ea typeface="微软雅黑" panose="020B0503020204020204" charset="-122"/>
              <a:cs typeface="微软雅黑" panose="020B0503020204020204" charset="-122"/>
            </a:endParaRPr>
          </a:p>
        </p:txBody>
      </p:sp>
      <p:pic>
        <p:nvPicPr>
          <p:cNvPr id="18" name="图片 13"/>
          <p:cNvPicPr/>
          <p:nvPr/>
        </p:nvPicPr>
        <p:blipFill>
          <a:blip r:embed="rId1"/>
          <a:stretch>
            <a:fillRect/>
          </a:stretch>
        </p:blipFill>
        <p:spPr>
          <a:xfrm>
            <a:off x="3306445" y="1612900"/>
            <a:ext cx="2700000" cy="5220000"/>
          </a:xfrm>
          <a:prstGeom prst="rect">
            <a:avLst/>
          </a:prstGeom>
          <a:noFill/>
          <a:ln>
            <a:noFill/>
          </a:ln>
        </p:spPr>
      </p:pic>
      <p:pic>
        <p:nvPicPr>
          <p:cNvPr id="17" name="图片 12"/>
          <p:cNvPicPr/>
          <p:nvPr/>
        </p:nvPicPr>
        <p:blipFill>
          <a:blip r:embed="rId2"/>
          <a:stretch>
            <a:fillRect/>
          </a:stretch>
        </p:blipFill>
        <p:spPr>
          <a:xfrm>
            <a:off x="6048375" y="1612900"/>
            <a:ext cx="2700000" cy="5220000"/>
          </a:xfrm>
          <a:prstGeom prst="rect">
            <a:avLst/>
          </a:prstGeom>
          <a:noFill/>
          <a:ln>
            <a:noFill/>
          </a:ln>
        </p:spPr>
      </p:pic>
    </p:spTree>
    <p:custDataLst>
      <p:tags r:id="rId3"/>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服务券兑付只能在网页端申请兑付，具体指南请查阅网页版操作手册。</a:t>
            </a:r>
            <a:endParaRPr>
              <a:latin typeface="微软雅黑" panose="020B0503020204020204" charset="-122"/>
              <a:ea typeface="微软雅黑" panose="020B0503020204020204" charset="-122"/>
              <a:cs typeface="微软雅黑" panose="020B0503020204020204" charset="-122"/>
            </a:endParaRPr>
          </a:p>
        </p:txBody>
      </p:sp>
      <p:pic>
        <p:nvPicPr>
          <p:cNvPr id="16" name="图片 11"/>
          <p:cNvPicPr/>
          <p:nvPr/>
        </p:nvPicPr>
        <p:blipFill>
          <a:blip r:embed="rId1"/>
          <a:stretch>
            <a:fillRect/>
          </a:stretch>
        </p:blipFill>
        <p:spPr>
          <a:xfrm>
            <a:off x="4535170" y="1442720"/>
            <a:ext cx="2700000" cy="5220000"/>
          </a:xfrm>
          <a:prstGeom prst="rect">
            <a:avLst/>
          </a:prstGeom>
          <a:noFill/>
          <a:ln>
            <a:noFill/>
          </a:ln>
        </p:spPr>
      </p:pic>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33655" y="41910"/>
            <a:ext cx="12193270" cy="6892290"/>
          </a:xfrm>
          <a:prstGeom prst="rect">
            <a:avLst/>
          </a:prstGeom>
          <a:noFill/>
          <a:ln w="9525">
            <a:noFill/>
          </a:ln>
        </p:spPr>
      </p:pic>
      <p:sp>
        <p:nvSpPr>
          <p:cNvPr id="10" name="矩形 9"/>
          <p:cNvSpPr/>
          <p:nvPr/>
        </p:nvSpPr>
        <p:spPr>
          <a:xfrm>
            <a:off x="-5715" y="-12065"/>
            <a:ext cx="12197080" cy="6458585"/>
          </a:xfrm>
          <a:prstGeom prst="rect">
            <a:avLst/>
          </a:prstGeom>
          <a:gradFill>
            <a:gsLst>
              <a:gs pos="9000">
                <a:srgbClr val="5C44FB">
                  <a:alpha val="73000"/>
                </a:srgbClr>
              </a:gs>
              <a:gs pos="100000">
                <a:srgbClr val="0066FF">
                  <a:alpha val="79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7" name="波形 6"/>
          <p:cNvSpPr/>
          <p:nvPr/>
        </p:nvSpPr>
        <p:spPr>
          <a:xfrm flipH="1">
            <a:off x="-635" y="4521678"/>
            <a:ext cx="12192000" cy="4657725"/>
          </a:xfrm>
          <a:prstGeom prst="wave">
            <a:avLst>
              <a:gd name="adj1" fmla="val 8509"/>
              <a:gd name="adj2" fmla="val 0"/>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9" name="任意多边形: 形状 18"/>
          <p:cNvSpPr/>
          <p:nvPr/>
        </p:nvSpPr>
        <p:spPr>
          <a:xfrm flipH="1">
            <a:off x="-50798" y="5396273"/>
            <a:ext cx="12191999" cy="1527935"/>
          </a:xfrm>
          <a:custGeom>
            <a:avLst/>
            <a:gdLst>
              <a:gd name="connsiteX0" fmla="*/ 2667000 w 12191999"/>
              <a:gd name="connsiteY0" fmla="*/ 388 h 1527935"/>
              <a:gd name="connsiteX1" fmla="*/ 0 w 12191999"/>
              <a:gd name="connsiteY1" fmla="*/ 393556 h 1527935"/>
              <a:gd name="connsiteX2" fmla="*/ 0 w 12191999"/>
              <a:gd name="connsiteY2" fmla="*/ 1527935 h 1527935"/>
              <a:gd name="connsiteX3" fmla="*/ 12191999 w 12191999"/>
              <a:gd name="connsiteY3" fmla="*/ 1527935 h 1527935"/>
              <a:gd name="connsiteX4" fmla="*/ 12191999 w 12191999"/>
              <a:gd name="connsiteY4" fmla="*/ 393557 h 1527935"/>
              <a:gd name="connsiteX5" fmla="*/ 11811000 w 12191999"/>
              <a:gd name="connsiteY5" fmla="*/ 509634 h 1527935"/>
              <a:gd name="connsiteX6" fmla="*/ 2667000 w 12191999"/>
              <a:gd name="connsiteY6" fmla="*/ 388 h 1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27935">
                <a:moveTo>
                  <a:pt x="2667000" y="388"/>
                </a:moveTo>
                <a:cubicBezTo>
                  <a:pt x="1778000" y="-7184"/>
                  <a:pt x="889000" y="95331"/>
                  <a:pt x="0" y="393556"/>
                </a:cubicBezTo>
                <a:lnTo>
                  <a:pt x="0" y="1527935"/>
                </a:lnTo>
                <a:lnTo>
                  <a:pt x="12191999" y="1527935"/>
                </a:lnTo>
                <a:lnTo>
                  <a:pt x="12191999" y="393557"/>
                </a:lnTo>
                <a:lnTo>
                  <a:pt x="11811000" y="509634"/>
                </a:lnTo>
                <a:cubicBezTo>
                  <a:pt x="8763000" y="1346396"/>
                  <a:pt x="5715000" y="26350"/>
                  <a:pt x="2667000" y="3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18" name="任意多边形: 形状 17"/>
          <p:cNvSpPr/>
          <p:nvPr/>
        </p:nvSpPr>
        <p:spPr>
          <a:xfrm>
            <a:off x="-53340" y="4954469"/>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2" name="任意多边形: 形状 17"/>
          <p:cNvSpPr/>
          <p:nvPr/>
        </p:nvSpPr>
        <p:spPr>
          <a:xfrm flipH="1">
            <a:off x="357505" y="5483424"/>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cs typeface="思源黑体 CN Bold" panose="020B0800000000000000" pitchFamily="34" charset="-122"/>
            </a:endParaRPr>
          </a:p>
        </p:txBody>
      </p:sp>
      <p:sp>
        <p:nvSpPr>
          <p:cNvPr id="15" name="文本框 14"/>
          <p:cNvSpPr txBox="1"/>
          <p:nvPr/>
        </p:nvSpPr>
        <p:spPr>
          <a:xfrm>
            <a:off x="1426845" y="1143635"/>
            <a:ext cx="9311640" cy="2214880"/>
          </a:xfrm>
          <a:prstGeom prst="rect">
            <a:avLst/>
          </a:prstGeom>
          <a:noFill/>
        </p:spPr>
        <p:txBody>
          <a:bodyPr wrap="square" rtlCol="0">
            <a:spAutoFit/>
          </a:bodyPr>
          <a:p>
            <a:pPr algn="ctr"/>
            <a:r>
              <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endParaRPr>
          </a:p>
        </p:txBody>
      </p:sp>
      <p:sp>
        <p:nvSpPr>
          <p:cNvPr id="16" name="文本框 15"/>
          <p:cNvSpPr txBox="1"/>
          <p:nvPr/>
        </p:nvSpPr>
        <p:spPr>
          <a:xfrm>
            <a:off x="1506220" y="1146810"/>
            <a:ext cx="9311640" cy="2214880"/>
          </a:xfrm>
          <a:prstGeom prst="rect">
            <a:avLst/>
          </a:prstGeom>
          <a:noFill/>
        </p:spPr>
        <p:txBody>
          <a:bodyPr wrap="square" rtlCol="0">
            <a:spAutoFit/>
          </a:bodyPr>
          <a:p>
            <a:pPr algn="ctr"/>
            <a:r>
              <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732155"/>
            <a:ext cx="11161395" cy="90170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4.1  </a:t>
            </a:r>
            <a:r>
              <a:rPr b="1">
                <a:latin typeface="微软雅黑" panose="020B0503020204020204" charset="-122"/>
                <a:ea typeface="微软雅黑" panose="020B0503020204020204" charset="-122"/>
                <a:cs typeface="微软雅黑" panose="020B0503020204020204" charset="-122"/>
              </a:rPr>
              <a:t>账号密码登录</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进入平台首页，若已有账号的用户可直接在右上角点击“登录”，进入登录页面。选择“账号密码登录”方式，填写手机号、密码、图形验证码，即可点击“登录”按钮，登录成功。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8542020" y="2035175"/>
            <a:ext cx="3211195" cy="4697095"/>
          </a:xfrm>
          <a:prstGeom prst="rect">
            <a:avLst/>
          </a:prstGeom>
        </p:spPr>
      </p:pic>
      <p:pic>
        <p:nvPicPr>
          <p:cNvPr id="2" name="图片 1"/>
          <p:cNvPicPr>
            <a:picLocks noChangeAspect="1"/>
          </p:cNvPicPr>
          <p:nvPr/>
        </p:nvPicPr>
        <p:blipFill>
          <a:blip r:embed="rId2"/>
          <a:stretch>
            <a:fillRect/>
          </a:stretch>
        </p:blipFill>
        <p:spPr>
          <a:xfrm>
            <a:off x="165100" y="1736725"/>
            <a:ext cx="8442000" cy="3911607"/>
          </a:xfrm>
          <a:prstGeom prst="rect">
            <a:avLst/>
          </a:prstGeom>
        </p:spPr>
      </p:pic>
      <p:sp>
        <p:nvSpPr>
          <p:cNvPr id="4" name="矩形 3"/>
          <p:cNvSpPr/>
          <p:nvPr/>
        </p:nvSpPr>
        <p:spPr>
          <a:xfrm>
            <a:off x="7051675" y="1768475"/>
            <a:ext cx="566420" cy="358140"/>
          </a:xfrm>
          <a:prstGeom prst="rect">
            <a:avLst/>
          </a:prstGeom>
          <a:ln w="60325"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409575" y="732155"/>
            <a:ext cx="11111865" cy="1028065"/>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4.2  </a:t>
            </a:r>
            <a:r>
              <a:rPr b="1">
                <a:latin typeface="微软雅黑" panose="020B0503020204020204" charset="-122"/>
                <a:ea typeface="微软雅黑" panose="020B0503020204020204" charset="-122"/>
                <a:cs typeface="微软雅黑" panose="020B0503020204020204" charset="-122"/>
              </a:rPr>
              <a:t>验证码登录</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进入平台首页，若已有账号的用户可直接在右上角点击“登录”，进入登录页面。选择“验证码登录”方式，填写手机号、验证码、图形验证码，即可点击“登录”按钮，登录成功。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rcRect b="1982"/>
          <a:stretch>
            <a:fillRect/>
          </a:stretch>
        </p:blipFill>
        <p:spPr>
          <a:xfrm>
            <a:off x="8506460" y="2035175"/>
            <a:ext cx="3250565" cy="4697730"/>
          </a:xfrm>
          <a:prstGeom prst="rect">
            <a:avLst/>
          </a:prstGeom>
        </p:spPr>
      </p:pic>
      <p:pic>
        <p:nvPicPr>
          <p:cNvPr id="2" name="图片 1"/>
          <p:cNvPicPr>
            <a:picLocks noChangeAspect="1"/>
          </p:cNvPicPr>
          <p:nvPr/>
        </p:nvPicPr>
        <p:blipFill>
          <a:blip r:embed="rId2"/>
          <a:stretch>
            <a:fillRect/>
          </a:stretch>
        </p:blipFill>
        <p:spPr>
          <a:xfrm>
            <a:off x="64770" y="2035175"/>
            <a:ext cx="8442000" cy="3911607"/>
          </a:xfrm>
          <a:prstGeom prst="rect">
            <a:avLst/>
          </a:prstGeom>
        </p:spPr>
      </p:pic>
      <p:sp>
        <p:nvSpPr>
          <p:cNvPr id="4" name="矩形 3"/>
          <p:cNvSpPr/>
          <p:nvPr/>
        </p:nvSpPr>
        <p:spPr>
          <a:xfrm>
            <a:off x="6951345" y="2066925"/>
            <a:ext cx="566420" cy="358140"/>
          </a:xfrm>
          <a:prstGeom prst="rect">
            <a:avLst/>
          </a:prstGeom>
          <a:ln w="60325"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4.xml><?xml version="1.0" encoding="utf-8"?>
<p:tagLst xmlns:p="http://schemas.openxmlformats.org/presentationml/2006/main">
  <p:tag name="KSO_WPP_MARK_KEY" val="3e4eee9b-6b2e-427d-9d23-4507393c3954"/>
  <p:tag name="COMMONDATA" val="eyJjb3VudCI6MTksImhkaWQiOiJlZWNjZDQ4NzdlODNhMWYwOGVjZWZjMTQxZWYwY2U4YiIsInVzZXJDb3VudCI6MTd9"/>
  <p:tag name="commondata" val="eyJjb3VudCI6MjAsImhkaWQiOiJiZmI5ZDBhMGJkY2ZhYzRiMzZlMzZmMGU3NzEyODM0ZSIsInVzZXJDb3VudCI6MX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AG_VERSION" val="1.0"/>
  <p:tag name="KSO_WM_TEMPLATE_CATEGORY" val="custom"/>
  <p:tag name="KSO_WM_TEMPLATE_INDEX" val="20204270"/>
  <p:tag name="KSO_WM_UNIT_COMPATIBLE" val="0"/>
  <p:tag name="KSO_WM_UNIT_DIAGRAM_ISNUMVISUAL" val="0"/>
  <p:tag name="KSO_WM_UNIT_DIAGRAM_ISREFERUNIT" val="0"/>
  <p:tag name="KSO_WM_UNIT_HIGHLIGHT" val="0"/>
  <p:tag name="KSO_WM_UNIT_ID" val="custom20204270_1*a*1"/>
  <p:tag name="KSO_WM_UNIT_INDEX" val="1"/>
  <p:tag name="KSO_WM_UNIT_ISCONTENTSTITLE" val="0"/>
  <p:tag name="KSO_WM_UNIT_ISNUMDGMTITLE" val="0"/>
  <p:tag name="KSO_WM_UNIT_LAYERLEVEL" val="1"/>
  <p:tag name="KSO_WM_UNIT_NOCLEAR" val="0"/>
  <p:tag name="KSO_WM_UNIT_PRESET_TEXT" val="个人工作汇报"/>
  <p:tag name="KSO_WM_UNIT_TYPE" val="a"/>
  <p:tag name="KSO_WM_UNIT_VALUE" val="7"/>
</p:tagLst>
</file>

<file path=ppt/tags/tag64.xml><?xml version="1.0" encoding="utf-8"?>
<p:tagLst xmlns:p="http://schemas.openxmlformats.org/presentationml/2006/main">
  <p:tag name="KSO_WM_DIAGRAM_VIRTUALLY_FRAME" val="{&quot;height&quot;:257.95,&quot;left&quot;:48,&quot;top&quot;:190.75,&quot;width&quot;:913.7}"/>
</p:tagLst>
</file>

<file path=ppt/tags/tag65.xml><?xml version="1.0" encoding="utf-8"?>
<p:tagLst xmlns:p="http://schemas.openxmlformats.org/presentationml/2006/main">
  <p:tag name="KSO_WM_DIAGRAM_VIRTUALLY_FRAME" val="{&quot;height&quot;:257.95,&quot;left&quot;:48,&quot;top&quot;:190.75,&quot;width&quot;:913.7}"/>
</p:tagLst>
</file>

<file path=ppt/tags/tag66.xml><?xml version="1.0" encoding="utf-8"?>
<p:tagLst xmlns:p="http://schemas.openxmlformats.org/presentationml/2006/main">
  <p:tag name="KSO_WM_DIAGRAM_VIRTUALLY_FRAME" val="{&quot;height&quot;:257.95,&quot;left&quot;:48,&quot;top&quot;:190.75,&quot;width&quot;:913.7}"/>
</p:tagLst>
</file>

<file path=ppt/tags/tag67.xml><?xml version="1.0" encoding="utf-8"?>
<p:tagLst xmlns:p="http://schemas.openxmlformats.org/presentationml/2006/main">
  <p:tag name="KSO_WM_DIAGRAM_VIRTUALLY_FRAME" val="{&quot;height&quot;:257.95,&quot;left&quot;:48,&quot;top&quot;:190.75,&quot;width&quot;:913.7}"/>
</p:tagLst>
</file>

<file path=ppt/tags/tag68.xml><?xml version="1.0" encoding="utf-8"?>
<p:tagLst xmlns:p="http://schemas.openxmlformats.org/presentationml/2006/main">
  <p:tag name="KSO_WM_DIAGRAM_VIRTUALLY_FRAME" val="{&quot;height&quot;:257.95,&quot;left&quot;:48,&quot;top&quot;:190.75,&quot;width&quot;:913.7}"/>
</p:tagLst>
</file>

<file path=ppt/tags/tag69.xml><?xml version="1.0" encoding="utf-8"?>
<p:tagLst xmlns:p="http://schemas.openxmlformats.org/presentationml/2006/main">
  <p:tag name="KSO_WM_DIAGRAM_VIRTUALLY_FRAME" val="{&quot;height&quot;:257.95,&quot;left&quot;:48,&quot;top&quot;:190.75,&quot;width&quot;:913.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57.95,&quot;left&quot;:48,&quot;top&quot;:190.75,&quot;width&quot;:913.7}"/>
</p:tagLst>
</file>

<file path=ppt/tags/tag71.xml><?xml version="1.0" encoding="utf-8"?>
<p:tagLst xmlns:p="http://schemas.openxmlformats.org/presentationml/2006/main">
  <p:tag name="KSO_WM_DIAGRAM_VIRTUALLY_FRAME" val="{&quot;height&quot;:257.95,&quot;left&quot;:48,&quot;top&quot;:190.75,&quot;width&quot;:913.7}"/>
</p:tagLst>
</file>

<file path=ppt/tags/tag72.xml><?xml version="1.0" encoding="utf-8"?>
<p:tagLst xmlns:p="http://schemas.openxmlformats.org/presentationml/2006/main">
  <p:tag name="KSO_WM_DIAGRAM_VIRTUALLY_FRAME" val="{&quot;height&quot;:257.95,&quot;left&quot;:48,&quot;top&quot;:190.75,&quot;width&quot;:913.7}"/>
</p:tagLst>
</file>

<file path=ppt/tags/tag73.xml><?xml version="1.0" encoding="utf-8"?>
<p:tagLst xmlns:p="http://schemas.openxmlformats.org/presentationml/2006/main">
  <p:tag name="KSO_WM_DIAGRAM_VIRTUALLY_FRAME" val="{&quot;height&quot;:257.95,&quot;left&quot;:48,&quot;top&quot;:190.75,&quot;width&quot;:913.7}"/>
</p:tagLst>
</file>

<file path=ppt/tags/tag74.xml><?xml version="1.0" encoding="utf-8"?>
<p:tagLst xmlns:p="http://schemas.openxmlformats.org/presentationml/2006/main">
  <p:tag name="KSO_WM_DIAGRAM_VIRTUALLY_FRAME" val="{&quot;height&quot;:257.95,&quot;left&quot;:48,&quot;top&quot;:190.75,&quot;width&quot;:913.7}"/>
</p:tagLst>
</file>

<file path=ppt/tags/tag75.xml><?xml version="1.0" encoding="utf-8"?>
<p:tagLst xmlns:p="http://schemas.openxmlformats.org/presentationml/2006/main">
  <p:tag name="KSO_WM_DIAGRAM_VIRTUALLY_FRAME" val="{&quot;height&quot;:257.95,&quot;left&quot;:48,&quot;top&quot;:190.75,&quot;width&quot;:913.7}"/>
</p:tagLst>
</file>

<file path=ppt/tags/tag76.xml><?xml version="1.0" encoding="utf-8"?>
<p:tagLst xmlns:p="http://schemas.openxmlformats.org/presentationml/2006/main">
  <p:tag name="KSO_WM_DIAGRAM_VIRTUALLY_FRAME" val="{&quot;height&quot;:257.95,&quot;left&quot;:48,&quot;top&quot;:190.75,&quot;width&quot;:913.7}"/>
</p:tagLst>
</file>

<file path=ppt/tags/tag77.xml><?xml version="1.0" encoding="utf-8"?>
<p:tagLst xmlns:p="http://schemas.openxmlformats.org/presentationml/2006/main">
  <p:tag name="KSO_WM_DIAGRAM_VIRTUALLY_FRAME" val="{&quot;height&quot;:257.95,&quot;left&quot;:48,&quot;top&quot;:190.75,&quot;width&quot;:913.7}"/>
</p:tagLst>
</file>

<file path=ppt/tags/tag78.xml><?xml version="1.0" encoding="utf-8"?>
<p:tagLst xmlns:p="http://schemas.openxmlformats.org/presentationml/2006/main">
  <p:tag name="KSO_WM_DIAGRAM_VIRTUALLY_FRAME" val="{&quot;height&quot;:257.95,&quot;left&quot;:48,&quot;top&quot;:190.75,&quot;width&quot;:913.7}"/>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CN Bold"/>
        <a:ea typeface="思源黑体 CN Bold"/>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4669</Words>
  <Application>WPS 演示</Application>
  <PresentationFormat>宽屏</PresentationFormat>
  <Paragraphs>357</Paragraphs>
  <Slides>73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73</vt:i4>
      </vt:variant>
    </vt:vector>
  </HeadingPairs>
  <TitlesOfParts>
    <vt:vector size="88" baseType="lpstr">
      <vt:lpstr>Arial</vt:lpstr>
      <vt:lpstr>宋体</vt:lpstr>
      <vt:lpstr>Wingdings</vt:lpstr>
      <vt:lpstr>思源黑体 CN Bold</vt:lpstr>
      <vt:lpstr>黑体</vt:lpstr>
      <vt:lpstr>Nimbus Roman No9 L</vt:lpstr>
      <vt:lpstr>Wingdings</vt:lpstr>
      <vt:lpstr>思源黑体 CN Heavy</vt:lpstr>
      <vt:lpstr>思源黑体 CN Medium</vt:lpstr>
      <vt:lpstr>微软雅黑</vt:lpstr>
      <vt:lpstr>宋体</vt:lpstr>
      <vt:lpstr>Arial Unicode MS</vt:lpstr>
      <vt:lpstr>仿宋_GB2312</vt:lpstr>
      <vt:lpstr>方正书宋_GBK</vt:lpstr>
      <vt:lpstr>Office 主题​​</vt:lpstr>
      <vt:lpstr>广西制造业企业培优育强服务券管理平台操作流程                            （服务机构） 2025年5月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gxxc</cp:lastModifiedBy>
  <cp:revision>394</cp:revision>
  <dcterms:created xsi:type="dcterms:W3CDTF">2025-05-30T03:41:38Z</dcterms:created>
  <dcterms:modified xsi:type="dcterms:W3CDTF">2025-05-30T03:41:38Z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2052-11.8.2.1116</vt:lpwstr>
  </property>
  <property fmtid="{D5CDD505-2E9C-101B-9397-08002B2CF9AE}" pid="3" name="ICV">
    <vt:lpwstr>5068BF0B3387498E916CC32A6B70EBDD_12</vt:lpwstr>
  </property>
  <property fmtid="{D5CDD505-2E9C-101B-9397-08002B2CF9AE}" pid="4" name="KSOTemplateUUID">
    <vt:lpwstr>v1.0_mb_mdBxeNpK3EbqiSwjS6J3eQ==</vt:lpwstr>
  </property>
</Properties>
</file>